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22"/>
  </p:handoutMasterIdLst>
  <p:sldIdLst>
    <p:sldId id="890" r:id="rId5"/>
    <p:sldId id="867" r:id="rId7"/>
    <p:sldId id="953" r:id="rId8"/>
    <p:sldId id="966" r:id="rId9"/>
    <p:sldId id="954" r:id="rId10"/>
    <p:sldId id="955" r:id="rId11"/>
    <p:sldId id="956" r:id="rId12"/>
    <p:sldId id="957" r:id="rId13"/>
    <p:sldId id="958" r:id="rId14"/>
    <p:sldId id="959" r:id="rId15"/>
    <p:sldId id="960" r:id="rId16"/>
    <p:sldId id="961" r:id="rId17"/>
    <p:sldId id="962" r:id="rId18"/>
    <p:sldId id="963" r:id="rId19"/>
    <p:sldId id="964" r:id="rId20"/>
    <p:sldId id="940" r:id="rId21"/>
  </p:sldIdLst>
  <p:sldSz cx="12196445" cy="8424545"/>
  <p:notesSz cx="10418445" cy="728472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8F8F8"/>
    <a:srgbClr val="006BBC"/>
    <a:srgbClr val="F6A81C"/>
    <a:srgbClr val="FF0000"/>
    <a:srgbClr val="967900"/>
    <a:srgbClr val="6E4924"/>
    <a:srgbClr val="644300"/>
    <a:srgbClr val="17D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2764" autoAdjust="0"/>
  </p:normalViewPr>
  <p:slideViewPr>
    <p:cSldViewPr snapToObjects="1">
      <p:cViewPr>
        <p:scale>
          <a:sx n="60" d="100"/>
          <a:sy n="60" d="100"/>
        </p:scale>
        <p:origin x="-1062" y="-72"/>
      </p:cViewPr>
      <p:guideLst>
        <p:guide orient="horz" pos="269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514850" cy="363538"/>
          </a:xfrm>
          <a:prstGeom prst="rect">
            <a:avLst/>
          </a:prstGeom>
        </p:spPr>
        <p:txBody>
          <a:bodyPr vert="horz" lIns="101144" tIns="50572" rIns="101144" bIns="50572" rtlCol="0"/>
          <a:lstStyle>
            <a:lvl1pPr algn="l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902325" y="0"/>
            <a:ext cx="4513263" cy="363538"/>
          </a:xfrm>
          <a:prstGeom prst="rect">
            <a:avLst/>
          </a:prstGeom>
        </p:spPr>
        <p:txBody>
          <a:bodyPr vert="horz" lIns="101144" tIns="50572" rIns="101144" bIns="50572" rtlCol="0"/>
          <a:lstStyle>
            <a:lvl1pPr algn="r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6195B38-A2ED-4213-A1C6-F3DF63F1F3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919913"/>
            <a:ext cx="4514850" cy="363537"/>
          </a:xfrm>
          <a:prstGeom prst="rect">
            <a:avLst/>
          </a:prstGeom>
        </p:spPr>
        <p:txBody>
          <a:bodyPr vert="horz" lIns="101144" tIns="50572" rIns="101144" bIns="50572" rtlCol="0" anchor="b"/>
          <a:lstStyle>
            <a:lvl1pPr algn="l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-1-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902325" y="6919913"/>
            <a:ext cx="4513263" cy="363537"/>
          </a:xfrm>
          <a:prstGeom prst="rect">
            <a:avLst/>
          </a:prstGeom>
        </p:spPr>
        <p:txBody>
          <a:bodyPr vert="horz" lIns="101144" tIns="50572" rIns="101144" bIns="50572" rtlCol="0" anchor="b"/>
          <a:lstStyle>
            <a:lvl1pPr algn="r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0FA8B91-7840-4D53-B004-FF86F5457D2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514850" cy="3635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1144" tIns="50572" rIns="101144" bIns="50572" numCol="1" anchor="t" anchorCtr="0" compatLnSpc="1"/>
          <a:lstStyle>
            <a:lvl1pPr eaLnBrk="0" hangingPunct="0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902325" y="0"/>
            <a:ext cx="4513263" cy="3635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1144" tIns="50572" rIns="101144" bIns="50572" numCol="1" anchor="t" anchorCtr="0" compatLnSpc="1"/>
          <a:lstStyle>
            <a:lvl1pPr algn="r" eaLnBrk="0" hangingPunct="0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E71B577-89BC-4FCB-AA90-6947D6EA39EE}" type="datetimeFigureOut">
              <a:rPr lang="zh-CN" altLang="en-US"/>
            </a:fld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232150" y="546100"/>
            <a:ext cx="3954463" cy="2733675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41400" y="3460750"/>
            <a:ext cx="8335963" cy="3278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1144" tIns="50572" rIns="101144" bIns="50572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19913"/>
            <a:ext cx="4514850" cy="3635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1144" tIns="50572" rIns="101144" bIns="50572" numCol="1" anchor="b" anchorCtr="0" compatLnSpc="1"/>
          <a:lstStyle>
            <a:lvl1pPr eaLnBrk="0" hangingPunct="0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-1-</a:t>
            </a: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02325" y="6919913"/>
            <a:ext cx="4513263" cy="3635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1144" tIns="50572" rIns="101144" bIns="50572" numCol="1" anchor="b" anchorCtr="0" compatLnSpc="1"/>
          <a:lstStyle>
            <a:lvl1pPr algn="r" eaLnBrk="0" hangingPunct="0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FAC5BEF-D026-4596-A939-D8B563A9B447}" type="slidenum">
              <a:rPr lang="zh-CN" alt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4" y="2617171"/>
            <a:ext cx="10367963" cy="180588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4" y="4774090"/>
            <a:ext cx="8539163" cy="21530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1115514"/>
            <a:ext cx="2743200" cy="641030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4" y="1115514"/>
            <a:ext cx="8081963" cy="641030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4" y="2617171"/>
            <a:ext cx="10367963" cy="180588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4" y="4774090"/>
            <a:ext cx="8539163" cy="21530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7" y="5413756"/>
            <a:ext cx="10366375" cy="16732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7" y="3570818"/>
            <a:ext cx="10366375" cy="18429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965803"/>
            <a:ext cx="5411788" cy="55600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92" y="1965803"/>
            <a:ext cx="5413375" cy="55600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4" y="337386"/>
            <a:ext cx="10977563" cy="140414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885844"/>
            <a:ext cx="5389563" cy="785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671774"/>
            <a:ext cx="5389563" cy="48540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885844"/>
            <a:ext cx="5391150" cy="785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671774"/>
            <a:ext cx="5391150" cy="48540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5435"/>
            <a:ext cx="4013200" cy="142754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1" y="335436"/>
            <a:ext cx="6818313" cy="7190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762981"/>
            <a:ext cx="4013200" cy="576284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9" y="5897404"/>
            <a:ext cx="7318375" cy="6962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9" y="752778"/>
            <a:ext cx="7318375" cy="50549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9" y="6593625"/>
            <a:ext cx="7318375" cy="988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1115514"/>
            <a:ext cx="2743200" cy="641030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4" y="1115514"/>
            <a:ext cx="8081963" cy="641030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4" y="2617171"/>
            <a:ext cx="10367963" cy="180588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4" y="4774090"/>
            <a:ext cx="8539163" cy="21530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7" y="5413756"/>
            <a:ext cx="10366375" cy="16732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7" y="3570818"/>
            <a:ext cx="10366375" cy="18429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965803"/>
            <a:ext cx="5411788" cy="55600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92" y="1965803"/>
            <a:ext cx="5413375" cy="55600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4" y="337386"/>
            <a:ext cx="10977563" cy="140414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885844"/>
            <a:ext cx="5389563" cy="785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671774"/>
            <a:ext cx="5389563" cy="48540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885844"/>
            <a:ext cx="5391150" cy="785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671774"/>
            <a:ext cx="5391150" cy="48540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7" y="5413756"/>
            <a:ext cx="10366375" cy="16732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7" y="3570818"/>
            <a:ext cx="10366375" cy="18429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5435"/>
            <a:ext cx="4013200" cy="142754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1" y="335436"/>
            <a:ext cx="6818313" cy="7190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762981"/>
            <a:ext cx="4013200" cy="576284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9" y="5897404"/>
            <a:ext cx="7318375" cy="6962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9" y="752778"/>
            <a:ext cx="7318375" cy="50549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9" y="6593625"/>
            <a:ext cx="7318375" cy="988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1115514"/>
            <a:ext cx="2743200" cy="641030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4" y="1115514"/>
            <a:ext cx="8081963" cy="641030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965803"/>
            <a:ext cx="5411788" cy="55600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92" y="1965803"/>
            <a:ext cx="5413375" cy="55600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4" y="337386"/>
            <a:ext cx="10977563" cy="140414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885844"/>
            <a:ext cx="5389563" cy="785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671774"/>
            <a:ext cx="5389563" cy="48540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885844"/>
            <a:ext cx="5391150" cy="7859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671774"/>
            <a:ext cx="5391150" cy="48540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5435"/>
            <a:ext cx="4013200" cy="142754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1" y="335436"/>
            <a:ext cx="6818313" cy="7190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762981"/>
            <a:ext cx="4013200" cy="576284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9" y="5897404"/>
            <a:ext cx="7318375" cy="6962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9" y="752778"/>
            <a:ext cx="7318375" cy="50549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9" y="6593625"/>
            <a:ext cx="7318375" cy="988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5" Type="http://schemas.openxmlformats.org/officeDocument/2006/relationships/theme" Target="../theme/theme3.xml"/><Relationship Id="rId24" Type="http://schemas.openxmlformats.org/officeDocument/2006/relationships/image" Target="../media/image13.png"/><Relationship Id="rId23" Type="http://schemas.openxmlformats.org/officeDocument/2006/relationships/image" Target="../media/image12.png"/><Relationship Id="rId22" Type="http://schemas.openxmlformats.org/officeDocument/2006/relationships/image" Target="../media/image11.png"/><Relationship Id="rId21" Type="http://schemas.openxmlformats.org/officeDocument/2006/relationships/image" Target="../media/image10.png"/><Relationship Id="rId20" Type="http://schemas.openxmlformats.org/officeDocument/2006/relationships/image" Target="../media/image9.png"/><Relationship Id="rId2" Type="http://schemas.openxmlformats.org/officeDocument/2006/relationships/slideLayout" Target="../slideLayouts/slideLayout24.xml"/><Relationship Id="rId19" Type="http://schemas.openxmlformats.org/officeDocument/2006/relationships/image" Target="../media/image8.png"/><Relationship Id="rId18" Type="http://schemas.openxmlformats.org/officeDocument/2006/relationships/image" Target="../media/image7.png"/><Relationship Id="rId17" Type="http://schemas.openxmlformats.org/officeDocument/2006/relationships/image" Target="../media/image6.png"/><Relationship Id="rId16" Type="http://schemas.openxmlformats.org/officeDocument/2006/relationships/image" Target="../media/image5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116013"/>
            <a:ext cx="10977563" cy="779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65325"/>
            <a:ext cx="10977563" cy="5561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</p:txBody>
      </p:sp>
      <p:sp>
        <p:nvSpPr>
          <p:cNvPr id="1028" name="矩形 1"/>
          <p:cNvSpPr>
            <a:spLocks noChangeArrowheads="1"/>
          </p:cNvSpPr>
          <p:nvPr userDrawn="1"/>
        </p:nvSpPr>
        <p:spPr bwMode="auto">
          <a:xfrm>
            <a:off x="0" y="8283575"/>
            <a:ext cx="12196763" cy="14128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anose="02010609030101010101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116013"/>
            <a:ext cx="10977563" cy="779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65325"/>
            <a:ext cx="10977563" cy="5561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Franklin Gothic Medium" panose="020B06030201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anose="02010609030101010101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PECLOGO-eff-0-1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46550" y="3544888"/>
            <a:ext cx="1060450" cy="98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PPECLOGO-eff-0-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431213" y="3386138"/>
            <a:ext cx="1095375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PPECLOGO-eff-0-3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39813" y="1778000"/>
            <a:ext cx="3014662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 descr="PPECLOGO-eff-0-1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467225" y="4630738"/>
            <a:ext cx="5238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 descr="PPECLOGO-eff-0-1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77113" y="3567113"/>
            <a:ext cx="4000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8" descr="PPECLOGO-eff-0-2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278438" y="3163888"/>
            <a:ext cx="981075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9" descr="PPECLOGO-eff-5-4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62313" y="3938588"/>
            <a:ext cx="1477962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10" descr="PPECLOGO-eff-5-2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353050" y="4233863"/>
            <a:ext cx="1833563" cy="176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1" descr="PPECLOGO-eff-5-4"/>
          <p:cNvPicPr>
            <a:picLocks noChangeAspect="1" noChangeArrowheads="1"/>
          </p:cNvPicPr>
          <p:nvPr userDrawn="1"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9885363" y="3348038"/>
            <a:ext cx="1117600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3" name="Picture 12" descr="PPECLOGO-eff-0-1"/>
          <p:cNvPicPr>
            <a:picLocks noChangeAspect="1" noChangeArrowheads="1"/>
          </p:cNvPicPr>
          <p:nvPr userDrawn="1"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42263" y="4452938"/>
            <a:ext cx="522287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13" descr="PPECLOGO-eff-0-1"/>
          <p:cNvPicPr>
            <a:picLocks noChangeAspect="1" noChangeArrowheads="1"/>
          </p:cNvPicPr>
          <p:nvPr userDrawn="1"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1255375" y="2905125"/>
            <a:ext cx="52228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5" name="Picture 14" descr="PPECLOGO-eff2-1-2"/>
          <p:cNvPicPr>
            <a:picLocks noChangeAspect="1" noChangeArrowheads="1"/>
          </p:cNvPicPr>
          <p:nvPr userDrawn="1"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054225" y="3433763"/>
            <a:ext cx="1697038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6" name="Picture 15" descr="PPECLOGO-eff2-1-3"/>
          <p:cNvPicPr>
            <a:picLocks noChangeAspect="1" noChangeArrowheads="1"/>
          </p:cNvPicPr>
          <p:nvPr userDrawn="1"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983038" y="3422650"/>
            <a:ext cx="438150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7" name="Picture 16" descr="PPECLOGO-eff2-1-4"/>
          <p:cNvPicPr>
            <a:picLocks noChangeAspect="1" noChangeArrowheads="1"/>
          </p:cNvPicPr>
          <p:nvPr userDrawn="1"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520113" y="4086225"/>
            <a:ext cx="703262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8" name="Picture 17" descr="PPECLOGO-eff2-1-3"/>
          <p:cNvPicPr>
            <a:picLocks noChangeAspect="1" noChangeArrowheads="1"/>
          </p:cNvPicPr>
          <p:nvPr userDrawn="1"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9239250" y="3573463"/>
            <a:ext cx="36036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9" name="Picture 18" descr="PPECLOGO-eff2-1-3"/>
          <p:cNvPicPr>
            <a:picLocks noChangeAspect="1" noChangeArrowheads="1"/>
          </p:cNvPicPr>
          <p:nvPr userDrawn="1"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9745663" y="4233863"/>
            <a:ext cx="280987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116013"/>
            <a:ext cx="10977563" cy="779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3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65325"/>
            <a:ext cx="10977563" cy="5561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anose="02010609030101010101" pitchFamily="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6763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图片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6188"/>
            <a:ext cx="12196763" cy="304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Freeform 10"/>
          <p:cNvSpPr>
            <a:spLocks noEditPoints="1"/>
          </p:cNvSpPr>
          <p:nvPr/>
        </p:nvSpPr>
        <p:spPr bwMode="auto">
          <a:xfrm>
            <a:off x="996950" y="7396163"/>
            <a:ext cx="455613" cy="565150"/>
          </a:xfrm>
          <a:custGeom>
            <a:avLst/>
            <a:gdLst>
              <a:gd name="T0" fmla="*/ 2147483647 w 490"/>
              <a:gd name="T1" fmla="*/ 0 h 490"/>
              <a:gd name="T2" fmla="*/ 2147483647 w 490"/>
              <a:gd name="T3" fmla="*/ 2147483647 h 490"/>
              <a:gd name="T4" fmla="*/ 2147483647 w 490"/>
              <a:gd name="T5" fmla="*/ 2147483647 h 490"/>
              <a:gd name="T6" fmla="*/ 0 w 490"/>
              <a:gd name="T7" fmla="*/ 2147483647 h 490"/>
              <a:gd name="T8" fmla="*/ 2147483647 w 490"/>
              <a:gd name="T9" fmla="*/ 0 h 490"/>
              <a:gd name="T10" fmla="*/ 2147483647 w 490"/>
              <a:gd name="T11" fmla="*/ 2147483647 h 490"/>
              <a:gd name="T12" fmla="*/ 2147483647 w 490"/>
              <a:gd name="T13" fmla="*/ 2147483647 h 490"/>
              <a:gd name="T14" fmla="*/ 2147483647 w 490"/>
              <a:gd name="T15" fmla="*/ 2147483647 h 490"/>
              <a:gd name="T16" fmla="*/ 2147483647 w 490"/>
              <a:gd name="T17" fmla="*/ 2147483647 h 490"/>
              <a:gd name="T18" fmla="*/ 2147483647 w 490"/>
              <a:gd name="T19" fmla="*/ 2147483647 h 490"/>
              <a:gd name="T20" fmla="*/ 2147483647 w 490"/>
              <a:gd name="T21" fmla="*/ 2147483647 h 490"/>
              <a:gd name="T22" fmla="*/ 2147483647 w 490"/>
              <a:gd name="T23" fmla="*/ 2147483647 h 490"/>
              <a:gd name="T24" fmla="*/ 2147483647 w 490"/>
              <a:gd name="T25" fmla="*/ 2147483647 h 490"/>
              <a:gd name="T26" fmla="*/ 2147483647 w 490"/>
              <a:gd name="T27" fmla="*/ 2147483647 h 490"/>
              <a:gd name="T28" fmla="*/ 2147483647 w 490"/>
              <a:gd name="T29" fmla="*/ 2147483647 h 490"/>
              <a:gd name="T30" fmla="*/ 2147483647 w 490"/>
              <a:gd name="T31" fmla="*/ 2147483647 h 490"/>
              <a:gd name="T32" fmla="*/ 2147483647 w 490"/>
              <a:gd name="T33" fmla="*/ 2147483647 h 490"/>
              <a:gd name="T34" fmla="*/ 2147483647 w 490"/>
              <a:gd name="T35" fmla="*/ 2147483647 h 490"/>
              <a:gd name="T36" fmla="*/ 2147483647 w 490"/>
              <a:gd name="T37" fmla="*/ 2147483647 h 490"/>
              <a:gd name="T38" fmla="*/ 2147483647 w 490"/>
              <a:gd name="T39" fmla="*/ 2147483647 h 490"/>
              <a:gd name="T40" fmla="*/ 2147483647 w 490"/>
              <a:gd name="T41" fmla="*/ 2147483647 h 490"/>
              <a:gd name="T42" fmla="*/ 2147483647 w 490"/>
              <a:gd name="T43" fmla="*/ 2147483647 h 490"/>
              <a:gd name="T44" fmla="*/ 2147483647 w 490"/>
              <a:gd name="T45" fmla="*/ 2147483647 h 490"/>
              <a:gd name="T46" fmla="*/ 2147483647 w 490"/>
              <a:gd name="T47" fmla="*/ 2147483647 h 490"/>
              <a:gd name="T48" fmla="*/ 2147483647 w 490"/>
              <a:gd name="T49" fmla="*/ 2147483647 h 490"/>
              <a:gd name="T50" fmla="*/ 2147483647 w 490"/>
              <a:gd name="T51" fmla="*/ 2147483647 h 490"/>
              <a:gd name="T52" fmla="*/ 2147483647 w 490"/>
              <a:gd name="T53" fmla="*/ 2147483647 h 490"/>
              <a:gd name="T54" fmla="*/ 2147483647 w 490"/>
              <a:gd name="T55" fmla="*/ 2147483647 h 490"/>
              <a:gd name="T56" fmla="*/ 2147483647 w 490"/>
              <a:gd name="T57" fmla="*/ 2147483647 h 490"/>
              <a:gd name="T58" fmla="*/ 2147483647 w 490"/>
              <a:gd name="T59" fmla="*/ 2147483647 h 490"/>
              <a:gd name="T60" fmla="*/ 2147483647 w 490"/>
              <a:gd name="T61" fmla="*/ 2147483647 h 490"/>
              <a:gd name="T62" fmla="*/ 2147483647 w 490"/>
              <a:gd name="T63" fmla="*/ 2147483647 h 490"/>
              <a:gd name="T64" fmla="*/ 2147483647 w 490"/>
              <a:gd name="T65" fmla="*/ 2147483647 h 490"/>
              <a:gd name="T66" fmla="*/ 2147483647 w 490"/>
              <a:gd name="T67" fmla="*/ 2147483647 h 490"/>
              <a:gd name="T68" fmla="*/ 2147483647 w 490"/>
              <a:gd name="T69" fmla="*/ 2147483647 h 49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490"/>
              <a:gd name="T106" fmla="*/ 0 h 490"/>
              <a:gd name="T107" fmla="*/ 490 w 490"/>
              <a:gd name="T108" fmla="*/ 490 h 49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5" name="Rectangle 3"/>
          <p:cNvSpPr txBox="1">
            <a:spLocks noChangeArrowheads="1"/>
          </p:cNvSpPr>
          <p:nvPr/>
        </p:nvSpPr>
        <p:spPr bwMode="auto">
          <a:xfrm>
            <a:off x="2065655" y="5923280"/>
            <a:ext cx="6062980" cy="9696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无人车产品介绍</a:t>
            </a:r>
            <a:endParaRPr lang="zh-CN" altLang="en-US" sz="6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Rectangle 4"/>
          <p:cNvSpPr txBox="1">
            <a:spLocks noChangeArrowheads="1"/>
          </p:cNvSpPr>
          <p:nvPr/>
        </p:nvSpPr>
        <p:spPr bwMode="auto">
          <a:xfrm>
            <a:off x="1438275" y="7480300"/>
            <a:ext cx="5235575" cy="419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chemeClr val="accent1"/>
                </a:solidFill>
                <a:ea typeface="微软雅黑" panose="020B0503020204020204" pitchFamily="34" charset="-122"/>
              </a:rPr>
              <a:t>天津德科汽车部件有限公司</a:t>
            </a:r>
            <a:endParaRPr lang="zh-CN" altLang="en-US" sz="280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8181975" y="481013"/>
            <a:ext cx="419100" cy="538162"/>
            <a:chOff x="0" y="0"/>
            <a:chExt cx="420096" cy="437973"/>
          </a:xfrm>
        </p:grpSpPr>
        <p:sp>
          <p:nvSpPr>
            <p:cNvPr id="26649" name="Oval 11"/>
            <p:cNvSpPr>
              <a:spLocks noChangeArrowheads="1"/>
            </p:cNvSpPr>
            <p:nvPr/>
          </p:nvSpPr>
          <p:spPr bwMode="auto">
            <a:xfrm>
              <a:off x="0" y="0"/>
              <a:ext cx="420096" cy="43797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6650" name="Freeform 14"/>
            <p:cNvSpPr>
              <a:spLocks noEditPoints="1"/>
            </p:cNvSpPr>
            <p:nvPr/>
          </p:nvSpPr>
          <p:spPr bwMode="auto">
            <a:xfrm>
              <a:off x="72783" y="76613"/>
              <a:ext cx="321776" cy="268147"/>
            </a:xfrm>
            <a:custGeom>
              <a:avLst/>
              <a:gdLst>
                <a:gd name="T0" fmla="*/ 2147483647 w 437"/>
                <a:gd name="T1" fmla="*/ 2147483647 h 349"/>
                <a:gd name="T2" fmla="*/ 0 w 437"/>
                <a:gd name="T3" fmla="*/ 2147483647 h 349"/>
                <a:gd name="T4" fmla="*/ 2147483647 w 437"/>
                <a:gd name="T5" fmla="*/ 2147483647 h 349"/>
                <a:gd name="T6" fmla="*/ 2147483647 w 437"/>
                <a:gd name="T7" fmla="*/ 2147483647 h 349"/>
                <a:gd name="T8" fmla="*/ 2147483647 w 437"/>
                <a:gd name="T9" fmla="*/ 2147483647 h 349"/>
                <a:gd name="T10" fmla="*/ 2147483647 w 437"/>
                <a:gd name="T11" fmla="*/ 2147483647 h 349"/>
                <a:gd name="T12" fmla="*/ 2147483647 w 437"/>
                <a:gd name="T13" fmla="*/ 2147483647 h 349"/>
                <a:gd name="T14" fmla="*/ 2147483647 w 437"/>
                <a:gd name="T15" fmla="*/ 2147483647 h 349"/>
                <a:gd name="T16" fmla="*/ 2147483647 w 437"/>
                <a:gd name="T17" fmla="*/ 2147483647 h 349"/>
                <a:gd name="T18" fmla="*/ 2147483647 w 437"/>
                <a:gd name="T19" fmla="*/ 2147483647 h 349"/>
                <a:gd name="T20" fmla="*/ 2147483647 w 437"/>
                <a:gd name="T21" fmla="*/ 2147483647 h 349"/>
                <a:gd name="T22" fmla="*/ 2147483647 w 437"/>
                <a:gd name="T23" fmla="*/ 2147483647 h 349"/>
                <a:gd name="T24" fmla="*/ 2147483647 w 437"/>
                <a:gd name="T25" fmla="*/ 2147483647 h 349"/>
                <a:gd name="T26" fmla="*/ 2147483647 w 437"/>
                <a:gd name="T27" fmla="*/ 2147483647 h 349"/>
                <a:gd name="T28" fmla="*/ 2147483647 w 437"/>
                <a:gd name="T29" fmla="*/ 2147483647 h 349"/>
                <a:gd name="T30" fmla="*/ 2147483647 w 437"/>
                <a:gd name="T31" fmla="*/ 2147483647 h 349"/>
                <a:gd name="T32" fmla="*/ 2147483647 w 437"/>
                <a:gd name="T33" fmla="*/ 2147483647 h 349"/>
                <a:gd name="T34" fmla="*/ 2147483647 w 437"/>
                <a:gd name="T35" fmla="*/ 2147483647 h 349"/>
                <a:gd name="T36" fmla="*/ 2147483647 w 437"/>
                <a:gd name="T37" fmla="*/ 2147483647 h 349"/>
                <a:gd name="T38" fmla="*/ 2147483647 w 437"/>
                <a:gd name="T39" fmla="*/ 2147483647 h 349"/>
                <a:gd name="T40" fmla="*/ 2147483647 w 437"/>
                <a:gd name="T41" fmla="*/ 2147483647 h 349"/>
                <a:gd name="T42" fmla="*/ 2147483647 w 437"/>
                <a:gd name="T43" fmla="*/ 2147483647 h 349"/>
                <a:gd name="T44" fmla="*/ 2147483647 w 437"/>
                <a:gd name="T45" fmla="*/ 2147483647 h 349"/>
                <a:gd name="T46" fmla="*/ 2147483647 w 437"/>
                <a:gd name="T47" fmla="*/ 2147483647 h 349"/>
                <a:gd name="T48" fmla="*/ 2147483647 w 437"/>
                <a:gd name="T49" fmla="*/ 2147483647 h 349"/>
                <a:gd name="T50" fmla="*/ 2147483647 w 437"/>
                <a:gd name="T51" fmla="*/ 2147483647 h 349"/>
                <a:gd name="T52" fmla="*/ 2147483647 w 437"/>
                <a:gd name="T53" fmla="*/ 2147483647 h 349"/>
                <a:gd name="T54" fmla="*/ 2147483647 w 437"/>
                <a:gd name="T55" fmla="*/ 2147483647 h 349"/>
                <a:gd name="T56" fmla="*/ 2147483647 w 437"/>
                <a:gd name="T57" fmla="*/ 2147483647 h 349"/>
                <a:gd name="T58" fmla="*/ 2147483647 w 437"/>
                <a:gd name="T59" fmla="*/ 2147483647 h 349"/>
                <a:gd name="T60" fmla="*/ 2147483647 w 437"/>
                <a:gd name="T61" fmla="*/ 2147483647 h 349"/>
                <a:gd name="T62" fmla="*/ 2147483647 w 437"/>
                <a:gd name="T63" fmla="*/ 2147483647 h 349"/>
                <a:gd name="T64" fmla="*/ 2147483647 w 437"/>
                <a:gd name="T65" fmla="*/ 2147483647 h 349"/>
                <a:gd name="T66" fmla="*/ 2147483647 w 437"/>
                <a:gd name="T67" fmla="*/ 2147483647 h 349"/>
                <a:gd name="T68" fmla="*/ 2147483647 w 437"/>
                <a:gd name="T69" fmla="*/ 2147483647 h 349"/>
                <a:gd name="T70" fmla="*/ 2147483647 w 437"/>
                <a:gd name="T71" fmla="*/ 2147483647 h 349"/>
                <a:gd name="T72" fmla="*/ 2147483647 w 437"/>
                <a:gd name="T73" fmla="*/ 2147483647 h 349"/>
                <a:gd name="T74" fmla="*/ 2147483647 w 437"/>
                <a:gd name="T75" fmla="*/ 2147483647 h 349"/>
                <a:gd name="T76" fmla="*/ 2147483647 w 437"/>
                <a:gd name="T77" fmla="*/ 2147483647 h 349"/>
                <a:gd name="T78" fmla="*/ 2147483647 w 437"/>
                <a:gd name="T79" fmla="*/ 2147483647 h 349"/>
                <a:gd name="T80" fmla="*/ 2147483647 w 437"/>
                <a:gd name="T81" fmla="*/ 2147483647 h 349"/>
                <a:gd name="T82" fmla="*/ 2147483647 w 437"/>
                <a:gd name="T83" fmla="*/ 2147483647 h 349"/>
                <a:gd name="T84" fmla="*/ 2147483647 w 437"/>
                <a:gd name="T85" fmla="*/ 2147483647 h 349"/>
                <a:gd name="T86" fmla="*/ 2147483647 w 437"/>
                <a:gd name="T87" fmla="*/ 2147483647 h 349"/>
                <a:gd name="T88" fmla="*/ 2147483647 w 437"/>
                <a:gd name="T89" fmla="*/ 2147483647 h 349"/>
                <a:gd name="T90" fmla="*/ 2147483647 w 437"/>
                <a:gd name="T91" fmla="*/ 2147483647 h 349"/>
                <a:gd name="T92" fmla="*/ 2147483647 w 437"/>
                <a:gd name="T93" fmla="*/ 2147483647 h 349"/>
                <a:gd name="T94" fmla="*/ 2147483647 w 437"/>
                <a:gd name="T95" fmla="*/ 2147483647 h 349"/>
                <a:gd name="T96" fmla="*/ 2147483647 w 437"/>
                <a:gd name="T97" fmla="*/ 2147483647 h 34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37"/>
                <a:gd name="T148" fmla="*/ 0 h 349"/>
                <a:gd name="T149" fmla="*/ 437 w 437"/>
                <a:gd name="T150" fmla="*/ 349 h 34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37" h="349">
                  <a:moveTo>
                    <a:pt x="0" y="322"/>
                  </a:moveTo>
                  <a:lnTo>
                    <a:pt x="337" y="322"/>
                  </a:lnTo>
                  <a:lnTo>
                    <a:pt x="337" y="334"/>
                  </a:lnTo>
                  <a:cubicBezTo>
                    <a:pt x="337" y="342"/>
                    <a:pt x="331" y="349"/>
                    <a:pt x="323" y="349"/>
                  </a:cubicBezTo>
                  <a:lnTo>
                    <a:pt x="14" y="349"/>
                  </a:lnTo>
                  <a:cubicBezTo>
                    <a:pt x="6" y="349"/>
                    <a:pt x="0" y="342"/>
                    <a:pt x="0" y="334"/>
                  </a:cubicBezTo>
                  <a:lnTo>
                    <a:pt x="0" y="322"/>
                  </a:lnTo>
                  <a:close/>
                  <a:moveTo>
                    <a:pt x="168" y="123"/>
                  </a:moveTo>
                  <a:cubicBezTo>
                    <a:pt x="172" y="123"/>
                    <a:pt x="175" y="126"/>
                    <a:pt x="175" y="129"/>
                  </a:cubicBezTo>
                  <a:cubicBezTo>
                    <a:pt x="175" y="133"/>
                    <a:pt x="172" y="135"/>
                    <a:pt x="168" y="135"/>
                  </a:cubicBezTo>
                  <a:cubicBezTo>
                    <a:pt x="165" y="135"/>
                    <a:pt x="162" y="133"/>
                    <a:pt x="162" y="129"/>
                  </a:cubicBezTo>
                  <a:cubicBezTo>
                    <a:pt x="162" y="126"/>
                    <a:pt x="165" y="123"/>
                    <a:pt x="168" y="123"/>
                  </a:cubicBezTo>
                  <a:close/>
                  <a:moveTo>
                    <a:pt x="18" y="118"/>
                  </a:moveTo>
                  <a:lnTo>
                    <a:pt x="208" y="118"/>
                  </a:lnTo>
                  <a:cubicBezTo>
                    <a:pt x="246" y="120"/>
                    <a:pt x="283" y="128"/>
                    <a:pt x="319" y="144"/>
                  </a:cubicBezTo>
                  <a:lnTo>
                    <a:pt x="319" y="315"/>
                  </a:lnTo>
                  <a:lnTo>
                    <a:pt x="18" y="315"/>
                  </a:lnTo>
                  <a:lnTo>
                    <a:pt x="18" y="118"/>
                  </a:lnTo>
                  <a:close/>
                  <a:moveTo>
                    <a:pt x="57" y="239"/>
                  </a:moveTo>
                  <a:lnTo>
                    <a:pt x="120" y="239"/>
                  </a:lnTo>
                  <a:lnTo>
                    <a:pt x="120" y="253"/>
                  </a:lnTo>
                  <a:lnTo>
                    <a:pt x="57" y="253"/>
                  </a:lnTo>
                  <a:lnTo>
                    <a:pt x="57" y="239"/>
                  </a:lnTo>
                  <a:close/>
                  <a:moveTo>
                    <a:pt x="57" y="213"/>
                  </a:moveTo>
                  <a:lnTo>
                    <a:pt x="182" y="213"/>
                  </a:lnTo>
                  <a:lnTo>
                    <a:pt x="182" y="226"/>
                  </a:lnTo>
                  <a:lnTo>
                    <a:pt x="57" y="226"/>
                  </a:lnTo>
                  <a:lnTo>
                    <a:pt x="57" y="213"/>
                  </a:lnTo>
                  <a:close/>
                  <a:moveTo>
                    <a:pt x="57" y="186"/>
                  </a:moveTo>
                  <a:lnTo>
                    <a:pt x="182" y="186"/>
                  </a:lnTo>
                  <a:lnTo>
                    <a:pt x="182" y="200"/>
                  </a:lnTo>
                  <a:lnTo>
                    <a:pt x="57" y="200"/>
                  </a:lnTo>
                  <a:lnTo>
                    <a:pt x="57" y="186"/>
                  </a:lnTo>
                  <a:close/>
                  <a:moveTo>
                    <a:pt x="57" y="160"/>
                  </a:moveTo>
                  <a:lnTo>
                    <a:pt x="182" y="160"/>
                  </a:lnTo>
                  <a:lnTo>
                    <a:pt x="182" y="174"/>
                  </a:lnTo>
                  <a:lnTo>
                    <a:pt x="57" y="174"/>
                  </a:lnTo>
                  <a:lnTo>
                    <a:pt x="57" y="160"/>
                  </a:lnTo>
                  <a:close/>
                  <a:moveTo>
                    <a:pt x="323" y="146"/>
                  </a:moveTo>
                  <a:cubicBezTo>
                    <a:pt x="328" y="148"/>
                    <a:pt x="339" y="154"/>
                    <a:pt x="342" y="156"/>
                  </a:cubicBezTo>
                  <a:cubicBezTo>
                    <a:pt x="350" y="161"/>
                    <a:pt x="330" y="164"/>
                    <a:pt x="323" y="165"/>
                  </a:cubicBezTo>
                  <a:lnTo>
                    <a:pt x="323" y="146"/>
                  </a:lnTo>
                  <a:close/>
                  <a:moveTo>
                    <a:pt x="396" y="91"/>
                  </a:moveTo>
                  <a:cubicBezTo>
                    <a:pt x="377" y="71"/>
                    <a:pt x="359" y="50"/>
                    <a:pt x="341" y="30"/>
                  </a:cubicBezTo>
                  <a:cubicBezTo>
                    <a:pt x="335" y="23"/>
                    <a:pt x="332" y="23"/>
                    <a:pt x="324" y="22"/>
                  </a:cubicBezTo>
                  <a:lnTo>
                    <a:pt x="133" y="1"/>
                  </a:lnTo>
                  <a:cubicBezTo>
                    <a:pt x="129" y="0"/>
                    <a:pt x="128" y="3"/>
                    <a:pt x="130" y="6"/>
                  </a:cubicBezTo>
                  <a:lnTo>
                    <a:pt x="198" y="79"/>
                  </a:lnTo>
                  <a:cubicBezTo>
                    <a:pt x="209" y="57"/>
                    <a:pt x="217" y="46"/>
                    <a:pt x="251" y="50"/>
                  </a:cubicBezTo>
                  <a:cubicBezTo>
                    <a:pt x="275" y="53"/>
                    <a:pt x="292" y="58"/>
                    <a:pt x="314" y="66"/>
                  </a:cubicBezTo>
                  <a:cubicBezTo>
                    <a:pt x="328" y="72"/>
                    <a:pt x="335" y="76"/>
                    <a:pt x="342" y="87"/>
                  </a:cubicBezTo>
                  <a:cubicBezTo>
                    <a:pt x="336" y="80"/>
                    <a:pt x="327" y="75"/>
                    <a:pt x="317" y="71"/>
                  </a:cubicBezTo>
                  <a:cubicBezTo>
                    <a:pt x="297" y="63"/>
                    <a:pt x="275" y="58"/>
                    <a:pt x="253" y="55"/>
                  </a:cubicBezTo>
                  <a:cubicBezTo>
                    <a:pt x="240" y="54"/>
                    <a:pt x="227" y="54"/>
                    <a:pt x="219" y="60"/>
                  </a:cubicBezTo>
                  <a:cubicBezTo>
                    <a:pt x="211" y="66"/>
                    <a:pt x="199" y="93"/>
                    <a:pt x="194" y="103"/>
                  </a:cubicBezTo>
                  <a:cubicBezTo>
                    <a:pt x="191" y="110"/>
                    <a:pt x="195" y="112"/>
                    <a:pt x="200" y="112"/>
                  </a:cubicBezTo>
                  <a:cubicBezTo>
                    <a:pt x="251" y="115"/>
                    <a:pt x="301" y="128"/>
                    <a:pt x="346" y="152"/>
                  </a:cubicBezTo>
                  <a:lnTo>
                    <a:pt x="347" y="126"/>
                  </a:lnTo>
                  <a:cubicBezTo>
                    <a:pt x="363" y="128"/>
                    <a:pt x="379" y="130"/>
                    <a:pt x="396" y="133"/>
                  </a:cubicBezTo>
                  <a:lnTo>
                    <a:pt x="396" y="91"/>
                  </a:lnTo>
                  <a:close/>
                  <a:moveTo>
                    <a:pt x="433" y="138"/>
                  </a:moveTo>
                  <a:cubicBezTo>
                    <a:pt x="435" y="138"/>
                    <a:pt x="437" y="135"/>
                    <a:pt x="435" y="133"/>
                  </a:cubicBezTo>
                  <a:cubicBezTo>
                    <a:pt x="426" y="124"/>
                    <a:pt x="417" y="114"/>
                    <a:pt x="409" y="105"/>
                  </a:cubicBezTo>
                  <a:lnTo>
                    <a:pt x="409" y="93"/>
                  </a:lnTo>
                  <a:cubicBezTo>
                    <a:pt x="409" y="91"/>
                    <a:pt x="407" y="90"/>
                    <a:pt x="405" y="90"/>
                  </a:cubicBezTo>
                  <a:lnTo>
                    <a:pt x="402" y="89"/>
                  </a:lnTo>
                  <a:lnTo>
                    <a:pt x="402" y="163"/>
                  </a:lnTo>
                  <a:cubicBezTo>
                    <a:pt x="400" y="163"/>
                    <a:pt x="400" y="164"/>
                    <a:pt x="400" y="165"/>
                  </a:cubicBezTo>
                  <a:lnTo>
                    <a:pt x="399" y="171"/>
                  </a:lnTo>
                  <a:cubicBezTo>
                    <a:pt x="399" y="173"/>
                    <a:pt x="400" y="174"/>
                    <a:pt x="400" y="176"/>
                  </a:cubicBezTo>
                  <a:lnTo>
                    <a:pt x="400" y="182"/>
                  </a:lnTo>
                  <a:cubicBezTo>
                    <a:pt x="400" y="184"/>
                    <a:pt x="399" y="185"/>
                    <a:pt x="398" y="187"/>
                  </a:cubicBezTo>
                  <a:lnTo>
                    <a:pt x="393" y="231"/>
                  </a:lnTo>
                  <a:cubicBezTo>
                    <a:pt x="396" y="236"/>
                    <a:pt x="414" y="236"/>
                    <a:pt x="417" y="231"/>
                  </a:cubicBezTo>
                  <a:lnTo>
                    <a:pt x="412" y="187"/>
                  </a:lnTo>
                  <a:cubicBezTo>
                    <a:pt x="412" y="185"/>
                    <a:pt x="411" y="184"/>
                    <a:pt x="411" y="182"/>
                  </a:cubicBezTo>
                  <a:lnTo>
                    <a:pt x="410" y="176"/>
                  </a:lnTo>
                  <a:cubicBezTo>
                    <a:pt x="410" y="174"/>
                    <a:pt x="412" y="174"/>
                    <a:pt x="411" y="171"/>
                  </a:cubicBezTo>
                  <a:lnTo>
                    <a:pt x="411" y="165"/>
                  </a:lnTo>
                  <a:cubicBezTo>
                    <a:pt x="411" y="164"/>
                    <a:pt x="410" y="163"/>
                    <a:pt x="409" y="163"/>
                  </a:cubicBezTo>
                  <a:lnTo>
                    <a:pt x="409" y="134"/>
                  </a:lnTo>
                  <a:cubicBezTo>
                    <a:pt x="417" y="135"/>
                    <a:pt x="425" y="137"/>
                    <a:pt x="433" y="138"/>
                  </a:cubicBezTo>
                  <a:close/>
                  <a:moveTo>
                    <a:pt x="206" y="187"/>
                  </a:moveTo>
                  <a:lnTo>
                    <a:pt x="201" y="188"/>
                  </a:lnTo>
                  <a:lnTo>
                    <a:pt x="217" y="267"/>
                  </a:lnTo>
                  <a:lnTo>
                    <a:pt x="221" y="266"/>
                  </a:lnTo>
                  <a:lnTo>
                    <a:pt x="220" y="262"/>
                  </a:lnTo>
                  <a:lnTo>
                    <a:pt x="224" y="261"/>
                  </a:lnTo>
                  <a:lnTo>
                    <a:pt x="224" y="257"/>
                  </a:lnTo>
                  <a:lnTo>
                    <a:pt x="228" y="256"/>
                  </a:lnTo>
                  <a:lnTo>
                    <a:pt x="227" y="252"/>
                  </a:lnTo>
                  <a:lnTo>
                    <a:pt x="231" y="251"/>
                  </a:lnTo>
                  <a:lnTo>
                    <a:pt x="231" y="247"/>
                  </a:lnTo>
                  <a:lnTo>
                    <a:pt x="235" y="246"/>
                  </a:lnTo>
                  <a:lnTo>
                    <a:pt x="236" y="253"/>
                  </a:lnTo>
                  <a:lnTo>
                    <a:pt x="240" y="253"/>
                  </a:lnTo>
                  <a:lnTo>
                    <a:pt x="241" y="260"/>
                  </a:lnTo>
                  <a:lnTo>
                    <a:pt x="245" y="260"/>
                  </a:lnTo>
                  <a:lnTo>
                    <a:pt x="246" y="267"/>
                  </a:lnTo>
                  <a:lnTo>
                    <a:pt x="250" y="266"/>
                  </a:lnTo>
                  <a:lnTo>
                    <a:pt x="251" y="274"/>
                  </a:lnTo>
                  <a:lnTo>
                    <a:pt x="254" y="273"/>
                  </a:lnTo>
                  <a:lnTo>
                    <a:pt x="255" y="277"/>
                  </a:lnTo>
                  <a:lnTo>
                    <a:pt x="267" y="275"/>
                  </a:lnTo>
                  <a:lnTo>
                    <a:pt x="267" y="271"/>
                  </a:lnTo>
                  <a:lnTo>
                    <a:pt x="270" y="271"/>
                  </a:lnTo>
                  <a:lnTo>
                    <a:pt x="268" y="263"/>
                  </a:lnTo>
                  <a:lnTo>
                    <a:pt x="265" y="264"/>
                  </a:lnTo>
                  <a:lnTo>
                    <a:pt x="263" y="257"/>
                  </a:lnTo>
                  <a:lnTo>
                    <a:pt x="259" y="257"/>
                  </a:lnTo>
                  <a:lnTo>
                    <a:pt x="258" y="250"/>
                  </a:lnTo>
                  <a:lnTo>
                    <a:pt x="254" y="251"/>
                  </a:lnTo>
                  <a:lnTo>
                    <a:pt x="253" y="243"/>
                  </a:lnTo>
                  <a:lnTo>
                    <a:pt x="249" y="244"/>
                  </a:lnTo>
                  <a:lnTo>
                    <a:pt x="248" y="240"/>
                  </a:lnTo>
                  <a:lnTo>
                    <a:pt x="272" y="235"/>
                  </a:lnTo>
                  <a:lnTo>
                    <a:pt x="271" y="232"/>
                  </a:lnTo>
                  <a:lnTo>
                    <a:pt x="267" y="233"/>
                  </a:lnTo>
                  <a:lnTo>
                    <a:pt x="267" y="228"/>
                  </a:lnTo>
                  <a:lnTo>
                    <a:pt x="262" y="229"/>
                  </a:lnTo>
                  <a:lnTo>
                    <a:pt x="262" y="225"/>
                  </a:lnTo>
                  <a:lnTo>
                    <a:pt x="257" y="226"/>
                  </a:lnTo>
                  <a:lnTo>
                    <a:pt x="256" y="221"/>
                  </a:lnTo>
                  <a:lnTo>
                    <a:pt x="252" y="222"/>
                  </a:lnTo>
                  <a:lnTo>
                    <a:pt x="251" y="218"/>
                  </a:lnTo>
                  <a:lnTo>
                    <a:pt x="247" y="219"/>
                  </a:lnTo>
                  <a:lnTo>
                    <a:pt x="246" y="215"/>
                  </a:lnTo>
                  <a:lnTo>
                    <a:pt x="242" y="215"/>
                  </a:lnTo>
                  <a:lnTo>
                    <a:pt x="241" y="211"/>
                  </a:lnTo>
                  <a:lnTo>
                    <a:pt x="237" y="212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1" y="204"/>
                  </a:lnTo>
                  <a:lnTo>
                    <a:pt x="227" y="205"/>
                  </a:lnTo>
                  <a:lnTo>
                    <a:pt x="226" y="201"/>
                  </a:lnTo>
                  <a:lnTo>
                    <a:pt x="221" y="202"/>
                  </a:lnTo>
                  <a:lnTo>
                    <a:pt x="221" y="197"/>
                  </a:lnTo>
                  <a:lnTo>
                    <a:pt x="216" y="198"/>
                  </a:lnTo>
                  <a:lnTo>
                    <a:pt x="215" y="194"/>
                  </a:lnTo>
                  <a:lnTo>
                    <a:pt x="211" y="195"/>
                  </a:lnTo>
                  <a:lnTo>
                    <a:pt x="210" y="190"/>
                  </a:lnTo>
                  <a:lnTo>
                    <a:pt x="207" y="191"/>
                  </a:lnTo>
                  <a:lnTo>
                    <a:pt x="206" y="187"/>
                  </a:lnTo>
                  <a:close/>
                  <a:moveTo>
                    <a:pt x="40" y="141"/>
                  </a:moveTo>
                  <a:lnTo>
                    <a:pt x="297" y="141"/>
                  </a:lnTo>
                  <a:lnTo>
                    <a:pt x="297" y="292"/>
                  </a:lnTo>
                  <a:lnTo>
                    <a:pt x="40" y="292"/>
                  </a:lnTo>
                  <a:lnTo>
                    <a:pt x="40" y="141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3"/>
          <p:cNvGrpSpPr/>
          <p:nvPr/>
        </p:nvGrpSpPr>
        <p:grpSpPr bwMode="auto">
          <a:xfrm>
            <a:off x="10487025" y="481013"/>
            <a:ext cx="420688" cy="538162"/>
            <a:chOff x="0" y="0"/>
            <a:chExt cx="421373" cy="437973"/>
          </a:xfrm>
        </p:grpSpPr>
        <p:sp>
          <p:nvSpPr>
            <p:cNvPr id="26647" name="Oval 13"/>
            <p:cNvSpPr>
              <a:spLocks noChangeArrowheads="1"/>
            </p:cNvSpPr>
            <p:nvPr/>
          </p:nvSpPr>
          <p:spPr bwMode="auto">
            <a:xfrm>
              <a:off x="0" y="0"/>
              <a:ext cx="421373" cy="43797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6648" name="Freeform 15"/>
            <p:cNvSpPr>
              <a:spLocks noEditPoints="1"/>
            </p:cNvSpPr>
            <p:nvPr/>
          </p:nvSpPr>
          <p:spPr bwMode="auto">
            <a:xfrm>
              <a:off x="45968" y="63844"/>
              <a:ext cx="334545" cy="293685"/>
            </a:xfrm>
            <a:custGeom>
              <a:avLst/>
              <a:gdLst>
                <a:gd name="T0" fmla="*/ 2147483647 w 454"/>
                <a:gd name="T1" fmla="*/ 2147483647 h 383"/>
                <a:gd name="T2" fmla="*/ 2147483647 w 454"/>
                <a:gd name="T3" fmla="*/ 2147483647 h 383"/>
                <a:gd name="T4" fmla="*/ 2147483647 w 454"/>
                <a:gd name="T5" fmla="*/ 2147483647 h 383"/>
                <a:gd name="T6" fmla="*/ 2147483647 w 454"/>
                <a:gd name="T7" fmla="*/ 2147483647 h 383"/>
                <a:gd name="T8" fmla="*/ 2147483647 w 454"/>
                <a:gd name="T9" fmla="*/ 2147483647 h 383"/>
                <a:gd name="T10" fmla="*/ 2147483647 w 454"/>
                <a:gd name="T11" fmla="*/ 2147483647 h 383"/>
                <a:gd name="T12" fmla="*/ 2147483647 w 454"/>
                <a:gd name="T13" fmla="*/ 2147483647 h 383"/>
                <a:gd name="T14" fmla="*/ 2147483647 w 454"/>
                <a:gd name="T15" fmla="*/ 2147483647 h 383"/>
                <a:gd name="T16" fmla="*/ 2147483647 w 454"/>
                <a:gd name="T17" fmla="*/ 2147483647 h 383"/>
                <a:gd name="T18" fmla="*/ 2147483647 w 454"/>
                <a:gd name="T19" fmla="*/ 2147483647 h 383"/>
                <a:gd name="T20" fmla="*/ 2147483647 w 454"/>
                <a:gd name="T21" fmla="*/ 2147483647 h 383"/>
                <a:gd name="T22" fmla="*/ 2147483647 w 454"/>
                <a:gd name="T23" fmla="*/ 2147483647 h 383"/>
                <a:gd name="T24" fmla="*/ 2147483647 w 454"/>
                <a:gd name="T25" fmla="*/ 2147483647 h 383"/>
                <a:gd name="T26" fmla="*/ 2147483647 w 454"/>
                <a:gd name="T27" fmla="*/ 2147483647 h 383"/>
                <a:gd name="T28" fmla="*/ 2147483647 w 454"/>
                <a:gd name="T29" fmla="*/ 2147483647 h 383"/>
                <a:gd name="T30" fmla="*/ 2147483647 w 454"/>
                <a:gd name="T31" fmla="*/ 2147483647 h 383"/>
                <a:gd name="T32" fmla="*/ 2147483647 w 454"/>
                <a:gd name="T33" fmla="*/ 2147483647 h 383"/>
                <a:gd name="T34" fmla="*/ 2147483647 w 454"/>
                <a:gd name="T35" fmla="*/ 2147483647 h 38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4"/>
                <a:gd name="T55" fmla="*/ 0 h 383"/>
                <a:gd name="T56" fmla="*/ 454 w 454"/>
                <a:gd name="T57" fmla="*/ 383 h 38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4" h="383">
                  <a:moveTo>
                    <a:pt x="318" y="238"/>
                  </a:moveTo>
                  <a:lnTo>
                    <a:pt x="251" y="238"/>
                  </a:lnTo>
                  <a:lnTo>
                    <a:pt x="251" y="305"/>
                  </a:lnTo>
                  <a:lnTo>
                    <a:pt x="202" y="305"/>
                  </a:lnTo>
                  <a:lnTo>
                    <a:pt x="202" y="238"/>
                  </a:lnTo>
                  <a:lnTo>
                    <a:pt x="135" y="238"/>
                  </a:lnTo>
                  <a:lnTo>
                    <a:pt x="135" y="189"/>
                  </a:lnTo>
                  <a:lnTo>
                    <a:pt x="202" y="189"/>
                  </a:lnTo>
                  <a:lnTo>
                    <a:pt x="202" y="122"/>
                  </a:lnTo>
                  <a:lnTo>
                    <a:pt x="251" y="122"/>
                  </a:lnTo>
                  <a:lnTo>
                    <a:pt x="251" y="189"/>
                  </a:lnTo>
                  <a:lnTo>
                    <a:pt x="318" y="189"/>
                  </a:lnTo>
                  <a:lnTo>
                    <a:pt x="318" y="238"/>
                  </a:lnTo>
                  <a:close/>
                  <a:moveTo>
                    <a:pt x="417" y="123"/>
                  </a:moveTo>
                  <a:cubicBezTo>
                    <a:pt x="384" y="0"/>
                    <a:pt x="249" y="77"/>
                    <a:pt x="227" y="91"/>
                  </a:cubicBezTo>
                  <a:cubicBezTo>
                    <a:pt x="204" y="77"/>
                    <a:pt x="69" y="1"/>
                    <a:pt x="37" y="123"/>
                  </a:cubicBezTo>
                  <a:cubicBezTo>
                    <a:pt x="0" y="265"/>
                    <a:pt x="226" y="382"/>
                    <a:pt x="227" y="383"/>
                  </a:cubicBezTo>
                  <a:cubicBezTo>
                    <a:pt x="227" y="383"/>
                    <a:pt x="454" y="263"/>
                    <a:pt x="417" y="123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38" name="Freeform 16"/>
          <p:cNvSpPr>
            <a:spLocks noEditPoints="1"/>
          </p:cNvSpPr>
          <p:nvPr/>
        </p:nvSpPr>
        <p:spPr bwMode="auto">
          <a:xfrm>
            <a:off x="8642350" y="590550"/>
            <a:ext cx="514350" cy="317500"/>
          </a:xfrm>
          <a:custGeom>
            <a:avLst/>
            <a:gdLst>
              <a:gd name="T0" fmla="*/ 2147483647 w 699"/>
              <a:gd name="T1" fmla="*/ 2147483647 h 338"/>
              <a:gd name="T2" fmla="*/ 2147483647 w 699"/>
              <a:gd name="T3" fmla="*/ 2147483647 h 338"/>
              <a:gd name="T4" fmla="*/ 2147483647 w 699"/>
              <a:gd name="T5" fmla="*/ 2147483647 h 338"/>
              <a:gd name="T6" fmla="*/ 0 w 699"/>
              <a:gd name="T7" fmla="*/ 2147483647 h 338"/>
              <a:gd name="T8" fmla="*/ 0 w 699"/>
              <a:gd name="T9" fmla="*/ 2147483647 h 338"/>
              <a:gd name="T10" fmla="*/ 2147483647 w 699"/>
              <a:gd name="T11" fmla="*/ 2147483647 h 338"/>
              <a:gd name="T12" fmla="*/ 2147483647 w 699"/>
              <a:gd name="T13" fmla="*/ 2147483647 h 338"/>
              <a:gd name="T14" fmla="*/ 2147483647 w 699"/>
              <a:gd name="T15" fmla="*/ 2147483647 h 338"/>
              <a:gd name="T16" fmla="*/ 2147483647 w 699"/>
              <a:gd name="T17" fmla="*/ 2147483647 h 338"/>
              <a:gd name="T18" fmla="*/ 2147483647 w 699"/>
              <a:gd name="T19" fmla="*/ 2147483647 h 338"/>
              <a:gd name="T20" fmla="*/ 2147483647 w 699"/>
              <a:gd name="T21" fmla="*/ 0 h 338"/>
              <a:gd name="T22" fmla="*/ 2147483647 w 699"/>
              <a:gd name="T23" fmla="*/ 0 h 338"/>
              <a:gd name="T24" fmla="*/ 2147483647 w 699"/>
              <a:gd name="T25" fmla="*/ 2147483647 h 338"/>
              <a:gd name="T26" fmla="*/ 2147483647 w 699"/>
              <a:gd name="T27" fmla="*/ 2147483647 h 338"/>
              <a:gd name="T28" fmla="*/ 2147483647 w 699"/>
              <a:gd name="T29" fmla="*/ 2147483647 h 338"/>
              <a:gd name="T30" fmla="*/ 2147483647 w 699"/>
              <a:gd name="T31" fmla="*/ 2147483647 h 338"/>
              <a:gd name="T32" fmla="*/ 2147483647 w 699"/>
              <a:gd name="T33" fmla="*/ 2147483647 h 338"/>
              <a:gd name="T34" fmla="*/ 2147483647 w 699"/>
              <a:gd name="T35" fmla="*/ 2147483647 h 338"/>
              <a:gd name="T36" fmla="*/ 2147483647 w 699"/>
              <a:gd name="T37" fmla="*/ 2147483647 h 338"/>
              <a:gd name="T38" fmla="*/ 2147483647 w 699"/>
              <a:gd name="T39" fmla="*/ 2147483647 h 338"/>
              <a:gd name="T40" fmla="*/ 2147483647 w 699"/>
              <a:gd name="T41" fmla="*/ 2147483647 h 338"/>
              <a:gd name="T42" fmla="*/ 2147483647 w 699"/>
              <a:gd name="T43" fmla="*/ 2147483647 h 338"/>
              <a:gd name="T44" fmla="*/ 2147483647 w 699"/>
              <a:gd name="T45" fmla="*/ 2147483647 h 338"/>
              <a:gd name="T46" fmla="*/ 2147483647 w 699"/>
              <a:gd name="T47" fmla="*/ 2147483647 h 338"/>
              <a:gd name="T48" fmla="*/ 2147483647 w 699"/>
              <a:gd name="T49" fmla="*/ 2147483647 h 338"/>
              <a:gd name="T50" fmla="*/ 2147483647 w 699"/>
              <a:gd name="T51" fmla="*/ 2147483647 h 338"/>
              <a:gd name="T52" fmla="*/ 2147483647 w 699"/>
              <a:gd name="T53" fmla="*/ 2147483647 h 338"/>
              <a:gd name="T54" fmla="*/ 2147483647 w 699"/>
              <a:gd name="T55" fmla="*/ 2147483647 h 338"/>
              <a:gd name="T56" fmla="*/ 2147483647 w 699"/>
              <a:gd name="T57" fmla="*/ 2147483647 h 338"/>
              <a:gd name="T58" fmla="*/ 2147483647 w 699"/>
              <a:gd name="T59" fmla="*/ 2147483647 h 338"/>
              <a:gd name="T60" fmla="*/ 2147483647 w 699"/>
              <a:gd name="T61" fmla="*/ 2147483647 h 338"/>
              <a:gd name="T62" fmla="*/ 2147483647 w 699"/>
              <a:gd name="T63" fmla="*/ 2147483647 h 338"/>
              <a:gd name="T64" fmla="*/ 2147483647 w 699"/>
              <a:gd name="T65" fmla="*/ 2147483647 h 338"/>
              <a:gd name="T66" fmla="*/ 2147483647 w 699"/>
              <a:gd name="T67" fmla="*/ 2147483647 h 338"/>
              <a:gd name="T68" fmla="*/ 2147483647 w 699"/>
              <a:gd name="T69" fmla="*/ 2147483647 h 338"/>
              <a:gd name="T70" fmla="*/ 2147483647 w 699"/>
              <a:gd name="T71" fmla="*/ 2147483647 h 338"/>
              <a:gd name="T72" fmla="*/ 2147483647 w 699"/>
              <a:gd name="T73" fmla="*/ 2147483647 h 338"/>
              <a:gd name="T74" fmla="*/ 2147483647 w 699"/>
              <a:gd name="T75" fmla="*/ 2147483647 h 338"/>
              <a:gd name="T76" fmla="*/ 2147483647 w 699"/>
              <a:gd name="T77" fmla="*/ 2147483647 h 338"/>
              <a:gd name="T78" fmla="*/ 2147483647 w 699"/>
              <a:gd name="T79" fmla="*/ 2147483647 h 338"/>
              <a:gd name="T80" fmla="*/ 2147483647 w 699"/>
              <a:gd name="T81" fmla="*/ 2147483647 h 338"/>
              <a:gd name="T82" fmla="*/ 2147483647 w 699"/>
              <a:gd name="T83" fmla="*/ 2147483647 h 338"/>
              <a:gd name="T84" fmla="*/ 2147483647 w 699"/>
              <a:gd name="T85" fmla="*/ 2147483647 h 338"/>
              <a:gd name="T86" fmla="*/ 2147483647 w 699"/>
              <a:gd name="T87" fmla="*/ 2147483647 h 338"/>
              <a:gd name="T88" fmla="*/ 2147483647 w 699"/>
              <a:gd name="T89" fmla="*/ 2147483647 h 338"/>
              <a:gd name="T90" fmla="*/ 2147483647 w 699"/>
              <a:gd name="T91" fmla="*/ 2147483647 h 338"/>
              <a:gd name="T92" fmla="*/ 2147483647 w 699"/>
              <a:gd name="T93" fmla="*/ 2147483647 h 338"/>
              <a:gd name="T94" fmla="*/ 2147483647 w 699"/>
              <a:gd name="T95" fmla="*/ 2147483647 h 338"/>
              <a:gd name="T96" fmla="*/ 2147483647 w 699"/>
              <a:gd name="T97" fmla="*/ 2147483647 h 338"/>
              <a:gd name="T98" fmla="*/ 2147483647 w 699"/>
              <a:gd name="T99" fmla="*/ 2147483647 h 338"/>
              <a:gd name="T100" fmla="*/ 2147483647 w 699"/>
              <a:gd name="T101" fmla="*/ 2147483647 h 338"/>
              <a:gd name="T102" fmla="*/ 2147483647 w 699"/>
              <a:gd name="T103" fmla="*/ 2147483647 h 338"/>
              <a:gd name="T104" fmla="*/ 2147483647 w 699"/>
              <a:gd name="T105" fmla="*/ 2147483647 h 338"/>
              <a:gd name="T106" fmla="*/ 2147483647 w 699"/>
              <a:gd name="T107" fmla="*/ 2147483647 h 33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99"/>
              <a:gd name="T163" fmla="*/ 0 h 338"/>
              <a:gd name="T164" fmla="*/ 699 w 699"/>
              <a:gd name="T165" fmla="*/ 338 h 33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99" h="338">
                <a:moveTo>
                  <a:pt x="67" y="212"/>
                </a:moveTo>
                <a:lnTo>
                  <a:pt x="67" y="187"/>
                </a:lnTo>
                <a:lnTo>
                  <a:pt x="82" y="144"/>
                </a:lnTo>
                <a:lnTo>
                  <a:pt x="0" y="144"/>
                </a:lnTo>
                <a:lnTo>
                  <a:pt x="0" y="119"/>
                </a:lnTo>
                <a:lnTo>
                  <a:pt x="93" y="119"/>
                </a:lnTo>
                <a:lnTo>
                  <a:pt x="112" y="72"/>
                </a:lnTo>
                <a:lnTo>
                  <a:pt x="21" y="72"/>
                </a:lnTo>
                <a:lnTo>
                  <a:pt x="21" y="45"/>
                </a:lnTo>
                <a:lnTo>
                  <a:pt x="122" y="45"/>
                </a:lnTo>
                <a:lnTo>
                  <a:pt x="140" y="0"/>
                </a:lnTo>
                <a:lnTo>
                  <a:pt x="170" y="0"/>
                </a:lnTo>
                <a:lnTo>
                  <a:pt x="152" y="45"/>
                </a:lnTo>
                <a:lnTo>
                  <a:pt x="314" y="45"/>
                </a:lnTo>
                <a:lnTo>
                  <a:pt x="314" y="72"/>
                </a:lnTo>
                <a:lnTo>
                  <a:pt x="140" y="72"/>
                </a:lnTo>
                <a:lnTo>
                  <a:pt x="122" y="119"/>
                </a:lnTo>
                <a:lnTo>
                  <a:pt x="337" y="119"/>
                </a:lnTo>
                <a:lnTo>
                  <a:pt x="337" y="144"/>
                </a:lnTo>
                <a:lnTo>
                  <a:pt x="112" y="144"/>
                </a:lnTo>
                <a:lnTo>
                  <a:pt x="95" y="187"/>
                </a:lnTo>
                <a:lnTo>
                  <a:pt x="296" y="187"/>
                </a:lnTo>
                <a:lnTo>
                  <a:pt x="296" y="214"/>
                </a:lnTo>
                <a:lnTo>
                  <a:pt x="205" y="292"/>
                </a:lnTo>
                <a:cubicBezTo>
                  <a:pt x="221" y="297"/>
                  <a:pt x="237" y="304"/>
                  <a:pt x="252" y="313"/>
                </a:cubicBezTo>
                <a:lnTo>
                  <a:pt x="235" y="338"/>
                </a:lnTo>
                <a:cubicBezTo>
                  <a:pt x="183" y="311"/>
                  <a:pt x="127" y="284"/>
                  <a:pt x="68" y="258"/>
                </a:cubicBezTo>
                <a:lnTo>
                  <a:pt x="82" y="235"/>
                </a:lnTo>
                <a:cubicBezTo>
                  <a:pt x="112" y="248"/>
                  <a:pt x="145" y="263"/>
                  <a:pt x="180" y="280"/>
                </a:cubicBezTo>
                <a:lnTo>
                  <a:pt x="258" y="212"/>
                </a:lnTo>
                <a:lnTo>
                  <a:pt x="67" y="212"/>
                </a:lnTo>
                <a:close/>
                <a:moveTo>
                  <a:pt x="559" y="6"/>
                </a:moveTo>
                <a:lnTo>
                  <a:pt x="587" y="6"/>
                </a:lnTo>
                <a:lnTo>
                  <a:pt x="587" y="289"/>
                </a:lnTo>
                <a:lnTo>
                  <a:pt x="699" y="289"/>
                </a:lnTo>
                <a:lnTo>
                  <a:pt x="699" y="313"/>
                </a:lnTo>
                <a:lnTo>
                  <a:pt x="361" y="313"/>
                </a:lnTo>
                <a:lnTo>
                  <a:pt x="361" y="289"/>
                </a:lnTo>
                <a:lnTo>
                  <a:pt x="471" y="289"/>
                </a:lnTo>
                <a:lnTo>
                  <a:pt x="471" y="6"/>
                </a:lnTo>
                <a:lnTo>
                  <a:pt x="500" y="6"/>
                </a:lnTo>
                <a:lnTo>
                  <a:pt x="500" y="289"/>
                </a:lnTo>
                <a:lnTo>
                  <a:pt x="559" y="289"/>
                </a:lnTo>
                <a:lnTo>
                  <a:pt x="559" y="6"/>
                </a:lnTo>
                <a:close/>
                <a:moveTo>
                  <a:pt x="401" y="74"/>
                </a:moveTo>
                <a:cubicBezTo>
                  <a:pt x="420" y="121"/>
                  <a:pt x="438" y="167"/>
                  <a:pt x="454" y="214"/>
                </a:cubicBezTo>
                <a:lnTo>
                  <a:pt x="428" y="225"/>
                </a:lnTo>
                <a:cubicBezTo>
                  <a:pt x="412" y="177"/>
                  <a:pt x="394" y="129"/>
                  <a:pt x="375" y="82"/>
                </a:cubicBezTo>
                <a:lnTo>
                  <a:pt x="401" y="74"/>
                </a:lnTo>
                <a:close/>
                <a:moveTo>
                  <a:pt x="600" y="214"/>
                </a:moveTo>
                <a:cubicBezTo>
                  <a:pt x="618" y="179"/>
                  <a:pt x="637" y="132"/>
                  <a:pt x="658" y="74"/>
                </a:cubicBezTo>
                <a:lnTo>
                  <a:pt x="685" y="85"/>
                </a:lnTo>
                <a:cubicBezTo>
                  <a:pt x="660" y="151"/>
                  <a:pt x="639" y="198"/>
                  <a:pt x="624" y="225"/>
                </a:cubicBezTo>
                <a:lnTo>
                  <a:pt x="600" y="2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39" name="Freeform 17"/>
          <p:cNvSpPr>
            <a:spLocks noEditPoints="1"/>
          </p:cNvSpPr>
          <p:nvPr/>
        </p:nvSpPr>
        <p:spPr bwMode="auto">
          <a:xfrm>
            <a:off x="9826625" y="593725"/>
            <a:ext cx="501650" cy="312738"/>
          </a:xfrm>
          <a:custGeom>
            <a:avLst/>
            <a:gdLst>
              <a:gd name="T0" fmla="*/ 2147483647 w 682"/>
              <a:gd name="T1" fmla="*/ 2147483647 h 330"/>
              <a:gd name="T2" fmla="*/ 2147483647 w 682"/>
              <a:gd name="T3" fmla="*/ 2147483647 h 330"/>
              <a:gd name="T4" fmla="*/ 0 w 682"/>
              <a:gd name="T5" fmla="*/ 2147483647 h 330"/>
              <a:gd name="T6" fmla="*/ 2147483647 w 682"/>
              <a:gd name="T7" fmla="*/ 2147483647 h 330"/>
              <a:gd name="T8" fmla="*/ 2147483647 w 682"/>
              <a:gd name="T9" fmla="*/ 2147483647 h 330"/>
              <a:gd name="T10" fmla="*/ 2147483647 w 682"/>
              <a:gd name="T11" fmla="*/ 2147483647 h 330"/>
              <a:gd name="T12" fmla="*/ 0 w 682"/>
              <a:gd name="T13" fmla="*/ 2147483647 h 330"/>
              <a:gd name="T14" fmla="*/ 2147483647 w 682"/>
              <a:gd name="T15" fmla="*/ 2147483647 h 330"/>
              <a:gd name="T16" fmla="*/ 2147483647 w 682"/>
              <a:gd name="T17" fmla="*/ 2147483647 h 330"/>
              <a:gd name="T18" fmla="*/ 2147483647 w 682"/>
              <a:gd name="T19" fmla="*/ 2147483647 h 330"/>
              <a:gd name="T20" fmla="*/ 2147483647 w 682"/>
              <a:gd name="T21" fmla="*/ 2147483647 h 330"/>
              <a:gd name="T22" fmla="*/ 2147483647 w 682"/>
              <a:gd name="T23" fmla="*/ 2147483647 h 330"/>
              <a:gd name="T24" fmla="*/ 2147483647 w 682"/>
              <a:gd name="T25" fmla="*/ 2147483647 h 330"/>
              <a:gd name="T26" fmla="*/ 2147483647 w 682"/>
              <a:gd name="T27" fmla="*/ 2147483647 h 330"/>
              <a:gd name="T28" fmla="*/ 2147483647 w 682"/>
              <a:gd name="T29" fmla="*/ 2147483647 h 330"/>
              <a:gd name="T30" fmla="*/ 2147483647 w 682"/>
              <a:gd name="T31" fmla="*/ 2147483647 h 330"/>
              <a:gd name="T32" fmla="*/ 2147483647 w 682"/>
              <a:gd name="T33" fmla="*/ 2147483647 h 330"/>
              <a:gd name="T34" fmla="*/ 2147483647 w 682"/>
              <a:gd name="T35" fmla="*/ 2147483647 h 330"/>
              <a:gd name="T36" fmla="*/ 2147483647 w 682"/>
              <a:gd name="T37" fmla="*/ 2147483647 h 330"/>
              <a:gd name="T38" fmla="*/ 2147483647 w 682"/>
              <a:gd name="T39" fmla="*/ 2147483647 h 330"/>
              <a:gd name="T40" fmla="*/ 2147483647 w 682"/>
              <a:gd name="T41" fmla="*/ 2147483647 h 330"/>
              <a:gd name="T42" fmla="*/ 2147483647 w 682"/>
              <a:gd name="T43" fmla="*/ 2147483647 h 330"/>
              <a:gd name="T44" fmla="*/ 2147483647 w 682"/>
              <a:gd name="T45" fmla="*/ 2147483647 h 330"/>
              <a:gd name="T46" fmla="*/ 2147483647 w 682"/>
              <a:gd name="T47" fmla="*/ 2147483647 h 330"/>
              <a:gd name="T48" fmla="*/ 2147483647 w 682"/>
              <a:gd name="T49" fmla="*/ 2147483647 h 330"/>
              <a:gd name="T50" fmla="*/ 2147483647 w 682"/>
              <a:gd name="T51" fmla="*/ 2147483647 h 330"/>
              <a:gd name="T52" fmla="*/ 2147483647 w 682"/>
              <a:gd name="T53" fmla="*/ 2147483647 h 330"/>
              <a:gd name="T54" fmla="*/ 2147483647 w 682"/>
              <a:gd name="T55" fmla="*/ 2147483647 h 330"/>
              <a:gd name="T56" fmla="*/ 2147483647 w 682"/>
              <a:gd name="T57" fmla="*/ 2147483647 h 330"/>
              <a:gd name="T58" fmla="*/ 2147483647 w 682"/>
              <a:gd name="T59" fmla="*/ 2147483647 h 330"/>
              <a:gd name="T60" fmla="*/ 2147483647 w 682"/>
              <a:gd name="T61" fmla="*/ 2147483647 h 330"/>
              <a:gd name="T62" fmla="*/ 2147483647 w 682"/>
              <a:gd name="T63" fmla="*/ 2147483647 h 330"/>
              <a:gd name="T64" fmla="*/ 2147483647 w 682"/>
              <a:gd name="T65" fmla="*/ 2147483647 h 330"/>
              <a:gd name="T66" fmla="*/ 2147483647 w 682"/>
              <a:gd name="T67" fmla="*/ 2147483647 h 330"/>
              <a:gd name="T68" fmla="*/ 2147483647 w 682"/>
              <a:gd name="T69" fmla="*/ 2147483647 h 330"/>
              <a:gd name="T70" fmla="*/ 2147483647 w 682"/>
              <a:gd name="T71" fmla="*/ 2147483647 h 330"/>
              <a:gd name="T72" fmla="*/ 2147483647 w 682"/>
              <a:gd name="T73" fmla="*/ 2147483647 h 330"/>
              <a:gd name="T74" fmla="*/ 2147483647 w 682"/>
              <a:gd name="T75" fmla="*/ 2147483647 h 330"/>
              <a:gd name="T76" fmla="*/ 2147483647 w 682"/>
              <a:gd name="T77" fmla="*/ 2147483647 h 33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682"/>
              <a:gd name="T118" fmla="*/ 0 h 330"/>
              <a:gd name="T119" fmla="*/ 682 w 682"/>
              <a:gd name="T120" fmla="*/ 330 h 33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682" h="330">
                <a:moveTo>
                  <a:pt x="34" y="9"/>
                </a:moveTo>
                <a:lnTo>
                  <a:pt x="269" y="9"/>
                </a:lnTo>
                <a:lnTo>
                  <a:pt x="269" y="133"/>
                </a:lnTo>
                <a:lnTo>
                  <a:pt x="34" y="133"/>
                </a:lnTo>
                <a:lnTo>
                  <a:pt x="34" y="9"/>
                </a:lnTo>
                <a:close/>
                <a:moveTo>
                  <a:pt x="0" y="172"/>
                </a:moveTo>
                <a:lnTo>
                  <a:pt x="130" y="172"/>
                </a:lnTo>
                <a:lnTo>
                  <a:pt x="130" y="327"/>
                </a:lnTo>
                <a:lnTo>
                  <a:pt x="103" y="327"/>
                </a:lnTo>
                <a:lnTo>
                  <a:pt x="103" y="305"/>
                </a:lnTo>
                <a:lnTo>
                  <a:pt x="25" y="305"/>
                </a:lnTo>
                <a:lnTo>
                  <a:pt x="25" y="327"/>
                </a:lnTo>
                <a:lnTo>
                  <a:pt x="0" y="327"/>
                </a:lnTo>
                <a:lnTo>
                  <a:pt x="0" y="172"/>
                </a:lnTo>
                <a:close/>
                <a:moveTo>
                  <a:pt x="172" y="172"/>
                </a:moveTo>
                <a:lnTo>
                  <a:pt x="303" y="172"/>
                </a:lnTo>
                <a:lnTo>
                  <a:pt x="303" y="327"/>
                </a:lnTo>
                <a:lnTo>
                  <a:pt x="277" y="327"/>
                </a:lnTo>
                <a:lnTo>
                  <a:pt x="277" y="305"/>
                </a:lnTo>
                <a:lnTo>
                  <a:pt x="199" y="305"/>
                </a:lnTo>
                <a:lnTo>
                  <a:pt x="199" y="327"/>
                </a:lnTo>
                <a:lnTo>
                  <a:pt x="172" y="327"/>
                </a:lnTo>
                <a:lnTo>
                  <a:pt x="172" y="172"/>
                </a:lnTo>
                <a:close/>
                <a:moveTo>
                  <a:pt x="61" y="33"/>
                </a:moveTo>
                <a:lnTo>
                  <a:pt x="61" y="109"/>
                </a:lnTo>
                <a:lnTo>
                  <a:pt x="242" y="109"/>
                </a:lnTo>
                <a:lnTo>
                  <a:pt x="242" y="33"/>
                </a:lnTo>
                <a:lnTo>
                  <a:pt x="61" y="33"/>
                </a:lnTo>
                <a:close/>
                <a:moveTo>
                  <a:pt x="199" y="196"/>
                </a:moveTo>
                <a:lnTo>
                  <a:pt x="199" y="285"/>
                </a:lnTo>
                <a:lnTo>
                  <a:pt x="277" y="285"/>
                </a:lnTo>
                <a:lnTo>
                  <a:pt x="277" y="196"/>
                </a:lnTo>
                <a:lnTo>
                  <a:pt x="199" y="196"/>
                </a:lnTo>
                <a:close/>
                <a:moveTo>
                  <a:pt x="25" y="196"/>
                </a:moveTo>
                <a:lnTo>
                  <a:pt x="25" y="283"/>
                </a:lnTo>
                <a:lnTo>
                  <a:pt x="103" y="283"/>
                </a:lnTo>
                <a:lnTo>
                  <a:pt x="103" y="196"/>
                </a:lnTo>
                <a:lnTo>
                  <a:pt x="25" y="196"/>
                </a:lnTo>
                <a:close/>
                <a:moveTo>
                  <a:pt x="531" y="38"/>
                </a:moveTo>
                <a:lnTo>
                  <a:pt x="556" y="38"/>
                </a:lnTo>
                <a:lnTo>
                  <a:pt x="556" y="77"/>
                </a:lnTo>
                <a:lnTo>
                  <a:pt x="673" y="77"/>
                </a:lnTo>
                <a:lnTo>
                  <a:pt x="673" y="99"/>
                </a:lnTo>
                <a:lnTo>
                  <a:pt x="556" y="99"/>
                </a:lnTo>
                <a:lnTo>
                  <a:pt x="556" y="140"/>
                </a:lnTo>
                <a:lnTo>
                  <a:pt x="649" y="140"/>
                </a:lnTo>
                <a:lnTo>
                  <a:pt x="649" y="261"/>
                </a:lnTo>
                <a:lnTo>
                  <a:pt x="624" y="261"/>
                </a:lnTo>
                <a:lnTo>
                  <a:pt x="624" y="163"/>
                </a:lnTo>
                <a:lnTo>
                  <a:pt x="464" y="163"/>
                </a:lnTo>
                <a:lnTo>
                  <a:pt x="464" y="261"/>
                </a:lnTo>
                <a:lnTo>
                  <a:pt x="439" y="261"/>
                </a:lnTo>
                <a:lnTo>
                  <a:pt x="439" y="140"/>
                </a:lnTo>
                <a:lnTo>
                  <a:pt x="531" y="140"/>
                </a:lnTo>
                <a:lnTo>
                  <a:pt x="531" y="99"/>
                </a:lnTo>
                <a:lnTo>
                  <a:pt x="417" y="99"/>
                </a:lnTo>
                <a:lnTo>
                  <a:pt x="417" y="77"/>
                </a:lnTo>
                <a:lnTo>
                  <a:pt x="531" y="77"/>
                </a:lnTo>
                <a:lnTo>
                  <a:pt x="531" y="38"/>
                </a:lnTo>
                <a:close/>
                <a:moveTo>
                  <a:pt x="376" y="13"/>
                </a:moveTo>
                <a:cubicBezTo>
                  <a:pt x="490" y="13"/>
                  <a:pt x="588" y="9"/>
                  <a:pt x="669" y="0"/>
                </a:cubicBezTo>
                <a:lnTo>
                  <a:pt x="676" y="26"/>
                </a:lnTo>
                <a:cubicBezTo>
                  <a:pt x="607" y="30"/>
                  <a:pt x="516" y="34"/>
                  <a:pt x="403" y="37"/>
                </a:cubicBezTo>
                <a:lnTo>
                  <a:pt x="403" y="126"/>
                </a:lnTo>
                <a:cubicBezTo>
                  <a:pt x="403" y="182"/>
                  <a:pt x="400" y="224"/>
                  <a:pt x="395" y="252"/>
                </a:cubicBezTo>
                <a:cubicBezTo>
                  <a:pt x="388" y="281"/>
                  <a:pt x="377" y="307"/>
                  <a:pt x="361" y="329"/>
                </a:cubicBezTo>
                <a:cubicBezTo>
                  <a:pt x="354" y="321"/>
                  <a:pt x="347" y="314"/>
                  <a:pt x="339" y="307"/>
                </a:cubicBezTo>
                <a:cubicBezTo>
                  <a:pt x="366" y="280"/>
                  <a:pt x="378" y="220"/>
                  <a:pt x="376" y="126"/>
                </a:cubicBezTo>
                <a:lnTo>
                  <a:pt x="376" y="13"/>
                </a:lnTo>
                <a:close/>
                <a:moveTo>
                  <a:pt x="557" y="181"/>
                </a:moveTo>
                <a:cubicBezTo>
                  <a:pt x="557" y="202"/>
                  <a:pt x="555" y="222"/>
                  <a:pt x="550" y="241"/>
                </a:cubicBezTo>
                <a:cubicBezTo>
                  <a:pt x="560" y="246"/>
                  <a:pt x="574" y="253"/>
                  <a:pt x="594" y="262"/>
                </a:cubicBezTo>
                <a:cubicBezTo>
                  <a:pt x="636" y="282"/>
                  <a:pt x="665" y="296"/>
                  <a:pt x="682" y="303"/>
                </a:cubicBezTo>
                <a:lnTo>
                  <a:pt x="668" y="327"/>
                </a:lnTo>
                <a:cubicBezTo>
                  <a:pt x="634" y="308"/>
                  <a:pt x="591" y="287"/>
                  <a:pt x="540" y="264"/>
                </a:cubicBezTo>
                <a:cubicBezTo>
                  <a:pt x="523" y="292"/>
                  <a:pt x="481" y="314"/>
                  <a:pt x="412" y="330"/>
                </a:cubicBezTo>
                <a:cubicBezTo>
                  <a:pt x="408" y="323"/>
                  <a:pt x="403" y="315"/>
                  <a:pt x="398" y="305"/>
                </a:cubicBezTo>
                <a:cubicBezTo>
                  <a:pt x="495" y="294"/>
                  <a:pt x="540" y="253"/>
                  <a:pt x="532" y="181"/>
                </a:cubicBezTo>
                <a:lnTo>
                  <a:pt x="557" y="18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40" name="Freeform 18"/>
          <p:cNvSpPr>
            <a:spLocks noEditPoints="1"/>
          </p:cNvSpPr>
          <p:nvPr/>
        </p:nvSpPr>
        <p:spPr bwMode="auto">
          <a:xfrm>
            <a:off x="10955338" y="588963"/>
            <a:ext cx="519112" cy="320675"/>
          </a:xfrm>
          <a:custGeom>
            <a:avLst/>
            <a:gdLst>
              <a:gd name="T0" fmla="*/ 2147483647 w 705"/>
              <a:gd name="T1" fmla="*/ 2147483647 h 342"/>
              <a:gd name="T2" fmla="*/ 2147483647 w 705"/>
              <a:gd name="T3" fmla="*/ 2147483647 h 342"/>
              <a:gd name="T4" fmla="*/ 2147483647 w 705"/>
              <a:gd name="T5" fmla="*/ 2147483647 h 342"/>
              <a:gd name="T6" fmla="*/ 2147483647 w 705"/>
              <a:gd name="T7" fmla="*/ 2147483647 h 342"/>
              <a:gd name="T8" fmla="*/ 2147483647 w 705"/>
              <a:gd name="T9" fmla="*/ 2147483647 h 342"/>
              <a:gd name="T10" fmla="*/ 2147483647 w 705"/>
              <a:gd name="T11" fmla="*/ 2147483647 h 342"/>
              <a:gd name="T12" fmla="*/ 2147483647 w 705"/>
              <a:gd name="T13" fmla="*/ 2147483647 h 342"/>
              <a:gd name="T14" fmla="*/ 2147483647 w 705"/>
              <a:gd name="T15" fmla="*/ 2147483647 h 342"/>
              <a:gd name="T16" fmla="*/ 2147483647 w 705"/>
              <a:gd name="T17" fmla="*/ 2147483647 h 342"/>
              <a:gd name="T18" fmla="*/ 2147483647 w 705"/>
              <a:gd name="T19" fmla="*/ 2147483647 h 342"/>
              <a:gd name="T20" fmla="*/ 2147483647 w 705"/>
              <a:gd name="T21" fmla="*/ 2147483647 h 342"/>
              <a:gd name="T22" fmla="*/ 2147483647 w 705"/>
              <a:gd name="T23" fmla="*/ 2147483647 h 342"/>
              <a:gd name="T24" fmla="*/ 2147483647 w 705"/>
              <a:gd name="T25" fmla="*/ 2147483647 h 342"/>
              <a:gd name="T26" fmla="*/ 2147483647 w 705"/>
              <a:gd name="T27" fmla="*/ 2147483647 h 342"/>
              <a:gd name="T28" fmla="*/ 2147483647 w 705"/>
              <a:gd name="T29" fmla="*/ 2147483647 h 342"/>
              <a:gd name="T30" fmla="*/ 2147483647 w 705"/>
              <a:gd name="T31" fmla="*/ 2147483647 h 342"/>
              <a:gd name="T32" fmla="*/ 2147483647 w 705"/>
              <a:gd name="T33" fmla="*/ 2147483647 h 342"/>
              <a:gd name="T34" fmla="*/ 2147483647 w 705"/>
              <a:gd name="T35" fmla="*/ 2147483647 h 342"/>
              <a:gd name="T36" fmla="*/ 0 w 705"/>
              <a:gd name="T37" fmla="*/ 2147483647 h 342"/>
              <a:gd name="T38" fmla="*/ 2147483647 w 705"/>
              <a:gd name="T39" fmla="*/ 2147483647 h 342"/>
              <a:gd name="T40" fmla="*/ 2147483647 w 705"/>
              <a:gd name="T41" fmla="*/ 2147483647 h 342"/>
              <a:gd name="T42" fmla="*/ 2147483647 w 705"/>
              <a:gd name="T43" fmla="*/ 2147483647 h 342"/>
              <a:gd name="T44" fmla="*/ 2147483647 w 705"/>
              <a:gd name="T45" fmla="*/ 2147483647 h 342"/>
              <a:gd name="T46" fmla="*/ 2147483647 w 705"/>
              <a:gd name="T47" fmla="*/ 2147483647 h 342"/>
              <a:gd name="T48" fmla="*/ 2147483647 w 705"/>
              <a:gd name="T49" fmla="*/ 2147483647 h 342"/>
              <a:gd name="T50" fmla="*/ 2147483647 w 705"/>
              <a:gd name="T51" fmla="*/ 2147483647 h 342"/>
              <a:gd name="T52" fmla="*/ 2147483647 w 705"/>
              <a:gd name="T53" fmla="*/ 2147483647 h 342"/>
              <a:gd name="T54" fmla="*/ 2147483647 w 705"/>
              <a:gd name="T55" fmla="*/ 2147483647 h 342"/>
              <a:gd name="T56" fmla="*/ 2147483647 w 705"/>
              <a:gd name="T57" fmla="*/ 2147483647 h 342"/>
              <a:gd name="T58" fmla="*/ 2147483647 w 705"/>
              <a:gd name="T59" fmla="*/ 2147483647 h 342"/>
              <a:gd name="T60" fmla="*/ 2147483647 w 705"/>
              <a:gd name="T61" fmla="*/ 2147483647 h 342"/>
              <a:gd name="T62" fmla="*/ 2147483647 w 705"/>
              <a:gd name="T63" fmla="*/ 2147483647 h 342"/>
              <a:gd name="T64" fmla="*/ 2147483647 w 705"/>
              <a:gd name="T65" fmla="*/ 2147483647 h 342"/>
              <a:gd name="T66" fmla="*/ 2147483647 w 705"/>
              <a:gd name="T67" fmla="*/ 2147483647 h 342"/>
              <a:gd name="T68" fmla="*/ 2147483647 w 705"/>
              <a:gd name="T69" fmla="*/ 2147483647 h 342"/>
              <a:gd name="T70" fmla="*/ 2147483647 w 705"/>
              <a:gd name="T71" fmla="*/ 2147483647 h 342"/>
              <a:gd name="T72" fmla="*/ 2147483647 w 705"/>
              <a:gd name="T73" fmla="*/ 2147483647 h 342"/>
              <a:gd name="T74" fmla="*/ 2147483647 w 705"/>
              <a:gd name="T75" fmla="*/ 2147483647 h 342"/>
              <a:gd name="T76" fmla="*/ 2147483647 w 705"/>
              <a:gd name="T77" fmla="*/ 2147483647 h 342"/>
              <a:gd name="T78" fmla="*/ 2147483647 w 705"/>
              <a:gd name="T79" fmla="*/ 2147483647 h 342"/>
              <a:gd name="T80" fmla="*/ 2147483647 w 705"/>
              <a:gd name="T81" fmla="*/ 2147483647 h 342"/>
              <a:gd name="T82" fmla="*/ 2147483647 w 705"/>
              <a:gd name="T83" fmla="*/ 2147483647 h 342"/>
              <a:gd name="T84" fmla="*/ 2147483647 w 705"/>
              <a:gd name="T85" fmla="*/ 2147483647 h 342"/>
              <a:gd name="T86" fmla="*/ 2147483647 w 705"/>
              <a:gd name="T87" fmla="*/ 2147483647 h 342"/>
              <a:gd name="T88" fmla="*/ 2147483647 w 705"/>
              <a:gd name="T89" fmla="*/ 2147483647 h 342"/>
              <a:gd name="T90" fmla="*/ 2147483647 w 705"/>
              <a:gd name="T91" fmla="*/ 2147483647 h 342"/>
              <a:gd name="T92" fmla="*/ 2147483647 w 705"/>
              <a:gd name="T93" fmla="*/ 2147483647 h 342"/>
              <a:gd name="T94" fmla="*/ 2147483647 w 705"/>
              <a:gd name="T95" fmla="*/ 2147483647 h 342"/>
              <a:gd name="T96" fmla="*/ 2147483647 w 705"/>
              <a:gd name="T97" fmla="*/ 2147483647 h 34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05"/>
              <a:gd name="T148" fmla="*/ 0 h 342"/>
              <a:gd name="T149" fmla="*/ 705 w 705"/>
              <a:gd name="T150" fmla="*/ 342 h 34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05" h="342">
                <a:moveTo>
                  <a:pt x="149" y="25"/>
                </a:moveTo>
                <a:lnTo>
                  <a:pt x="319" y="25"/>
                </a:lnTo>
                <a:lnTo>
                  <a:pt x="316" y="76"/>
                </a:lnTo>
                <a:cubicBezTo>
                  <a:pt x="317" y="108"/>
                  <a:pt x="299" y="124"/>
                  <a:pt x="262" y="122"/>
                </a:cubicBezTo>
                <a:cubicBezTo>
                  <a:pt x="248" y="122"/>
                  <a:pt x="233" y="122"/>
                  <a:pt x="218" y="122"/>
                </a:cubicBezTo>
                <a:cubicBezTo>
                  <a:pt x="218" y="119"/>
                  <a:pt x="217" y="114"/>
                  <a:pt x="215" y="107"/>
                </a:cubicBezTo>
                <a:cubicBezTo>
                  <a:pt x="215" y="102"/>
                  <a:pt x="214" y="98"/>
                  <a:pt x="213" y="95"/>
                </a:cubicBezTo>
                <a:cubicBezTo>
                  <a:pt x="227" y="96"/>
                  <a:pt x="242" y="96"/>
                  <a:pt x="258" y="96"/>
                </a:cubicBezTo>
                <a:cubicBezTo>
                  <a:pt x="281" y="98"/>
                  <a:pt x="291" y="91"/>
                  <a:pt x="291" y="75"/>
                </a:cubicBezTo>
                <a:lnTo>
                  <a:pt x="292" y="49"/>
                </a:lnTo>
                <a:lnTo>
                  <a:pt x="176" y="49"/>
                </a:lnTo>
                <a:lnTo>
                  <a:pt x="176" y="147"/>
                </a:lnTo>
                <a:lnTo>
                  <a:pt x="320" y="147"/>
                </a:lnTo>
                <a:lnTo>
                  <a:pt x="320" y="167"/>
                </a:lnTo>
                <a:cubicBezTo>
                  <a:pt x="310" y="210"/>
                  <a:pt x="293" y="246"/>
                  <a:pt x="269" y="273"/>
                </a:cubicBezTo>
                <a:cubicBezTo>
                  <a:pt x="286" y="289"/>
                  <a:pt x="311" y="303"/>
                  <a:pt x="343" y="314"/>
                </a:cubicBezTo>
                <a:cubicBezTo>
                  <a:pt x="335" y="324"/>
                  <a:pt x="329" y="332"/>
                  <a:pt x="323" y="338"/>
                </a:cubicBezTo>
                <a:cubicBezTo>
                  <a:pt x="295" y="324"/>
                  <a:pt x="271" y="308"/>
                  <a:pt x="252" y="291"/>
                </a:cubicBezTo>
                <a:cubicBezTo>
                  <a:pt x="235" y="307"/>
                  <a:pt x="215" y="321"/>
                  <a:pt x="190" y="335"/>
                </a:cubicBezTo>
                <a:cubicBezTo>
                  <a:pt x="185" y="328"/>
                  <a:pt x="181" y="320"/>
                  <a:pt x="176" y="313"/>
                </a:cubicBezTo>
                <a:cubicBezTo>
                  <a:pt x="203" y="300"/>
                  <a:pt x="223" y="287"/>
                  <a:pt x="235" y="273"/>
                </a:cubicBezTo>
                <a:cubicBezTo>
                  <a:pt x="214" y="245"/>
                  <a:pt x="199" y="210"/>
                  <a:pt x="191" y="170"/>
                </a:cubicBezTo>
                <a:lnTo>
                  <a:pt x="176" y="170"/>
                </a:lnTo>
                <a:lnTo>
                  <a:pt x="176" y="338"/>
                </a:lnTo>
                <a:lnTo>
                  <a:pt x="149" y="338"/>
                </a:lnTo>
                <a:lnTo>
                  <a:pt x="149" y="25"/>
                </a:lnTo>
                <a:close/>
                <a:moveTo>
                  <a:pt x="24" y="23"/>
                </a:moveTo>
                <a:lnTo>
                  <a:pt x="121" y="23"/>
                </a:lnTo>
                <a:lnTo>
                  <a:pt x="121" y="300"/>
                </a:lnTo>
                <a:cubicBezTo>
                  <a:pt x="122" y="323"/>
                  <a:pt x="111" y="334"/>
                  <a:pt x="88" y="334"/>
                </a:cubicBezTo>
                <a:cubicBezTo>
                  <a:pt x="80" y="334"/>
                  <a:pt x="69" y="334"/>
                  <a:pt x="57" y="334"/>
                </a:cubicBezTo>
                <a:cubicBezTo>
                  <a:pt x="56" y="326"/>
                  <a:pt x="55" y="318"/>
                  <a:pt x="53" y="310"/>
                </a:cubicBezTo>
                <a:cubicBezTo>
                  <a:pt x="57" y="310"/>
                  <a:pt x="67" y="310"/>
                  <a:pt x="81" y="310"/>
                </a:cubicBezTo>
                <a:cubicBezTo>
                  <a:pt x="92" y="311"/>
                  <a:pt x="97" y="307"/>
                  <a:pt x="97" y="297"/>
                </a:cubicBezTo>
                <a:lnTo>
                  <a:pt x="97" y="221"/>
                </a:lnTo>
                <a:lnTo>
                  <a:pt x="48" y="221"/>
                </a:lnTo>
                <a:cubicBezTo>
                  <a:pt x="49" y="273"/>
                  <a:pt x="40" y="312"/>
                  <a:pt x="20" y="338"/>
                </a:cubicBezTo>
                <a:cubicBezTo>
                  <a:pt x="14" y="332"/>
                  <a:pt x="8" y="326"/>
                  <a:pt x="0" y="320"/>
                </a:cubicBezTo>
                <a:cubicBezTo>
                  <a:pt x="18" y="299"/>
                  <a:pt x="26" y="264"/>
                  <a:pt x="24" y="215"/>
                </a:cubicBezTo>
                <a:lnTo>
                  <a:pt x="24" y="23"/>
                </a:lnTo>
                <a:close/>
                <a:moveTo>
                  <a:pt x="293" y="170"/>
                </a:moveTo>
                <a:lnTo>
                  <a:pt x="214" y="170"/>
                </a:lnTo>
                <a:cubicBezTo>
                  <a:pt x="222" y="202"/>
                  <a:pt x="234" y="230"/>
                  <a:pt x="252" y="255"/>
                </a:cubicBezTo>
                <a:cubicBezTo>
                  <a:pt x="272" y="229"/>
                  <a:pt x="286" y="201"/>
                  <a:pt x="293" y="170"/>
                </a:cubicBezTo>
                <a:close/>
                <a:moveTo>
                  <a:pt x="48" y="133"/>
                </a:moveTo>
                <a:lnTo>
                  <a:pt x="48" y="199"/>
                </a:lnTo>
                <a:lnTo>
                  <a:pt x="97" y="199"/>
                </a:lnTo>
                <a:lnTo>
                  <a:pt x="97" y="133"/>
                </a:lnTo>
                <a:lnTo>
                  <a:pt x="48" y="133"/>
                </a:lnTo>
                <a:close/>
                <a:moveTo>
                  <a:pt x="48" y="45"/>
                </a:moveTo>
                <a:lnTo>
                  <a:pt x="48" y="110"/>
                </a:lnTo>
                <a:lnTo>
                  <a:pt x="97" y="110"/>
                </a:lnTo>
                <a:lnTo>
                  <a:pt x="97" y="45"/>
                </a:lnTo>
                <a:lnTo>
                  <a:pt x="48" y="45"/>
                </a:lnTo>
                <a:close/>
                <a:moveTo>
                  <a:pt x="467" y="0"/>
                </a:moveTo>
                <a:lnTo>
                  <a:pt x="493" y="11"/>
                </a:lnTo>
                <a:cubicBezTo>
                  <a:pt x="490" y="14"/>
                  <a:pt x="486" y="19"/>
                  <a:pt x="482" y="25"/>
                </a:cubicBezTo>
                <a:cubicBezTo>
                  <a:pt x="479" y="30"/>
                  <a:pt x="476" y="33"/>
                  <a:pt x="474" y="35"/>
                </a:cubicBezTo>
                <a:lnTo>
                  <a:pt x="657" y="35"/>
                </a:lnTo>
                <a:lnTo>
                  <a:pt x="657" y="59"/>
                </a:lnTo>
                <a:cubicBezTo>
                  <a:pt x="631" y="87"/>
                  <a:pt x="601" y="109"/>
                  <a:pt x="568" y="126"/>
                </a:cubicBezTo>
                <a:cubicBezTo>
                  <a:pt x="608" y="141"/>
                  <a:pt x="653" y="150"/>
                  <a:pt x="705" y="153"/>
                </a:cubicBezTo>
                <a:cubicBezTo>
                  <a:pt x="699" y="163"/>
                  <a:pt x="692" y="173"/>
                  <a:pt x="687" y="181"/>
                </a:cubicBezTo>
                <a:cubicBezTo>
                  <a:pt x="627" y="173"/>
                  <a:pt x="578" y="159"/>
                  <a:pt x="538" y="141"/>
                </a:cubicBezTo>
                <a:cubicBezTo>
                  <a:pt x="495" y="158"/>
                  <a:pt x="440" y="174"/>
                  <a:pt x="373" y="187"/>
                </a:cubicBezTo>
                <a:cubicBezTo>
                  <a:pt x="369" y="178"/>
                  <a:pt x="364" y="170"/>
                  <a:pt x="358" y="163"/>
                </a:cubicBezTo>
                <a:cubicBezTo>
                  <a:pt x="415" y="154"/>
                  <a:pt x="465" y="142"/>
                  <a:pt x="508" y="126"/>
                </a:cubicBezTo>
                <a:cubicBezTo>
                  <a:pt x="484" y="111"/>
                  <a:pt x="463" y="92"/>
                  <a:pt x="446" y="69"/>
                </a:cubicBezTo>
                <a:cubicBezTo>
                  <a:pt x="424" y="94"/>
                  <a:pt x="404" y="113"/>
                  <a:pt x="387" y="127"/>
                </a:cubicBezTo>
                <a:cubicBezTo>
                  <a:pt x="380" y="121"/>
                  <a:pt x="374" y="115"/>
                  <a:pt x="368" y="109"/>
                </a:cubicBezTo>
                <a:cubicBezTo>
                  <a:pt x="407" y="79"/>
                  <a:pt x="440" y="42"/>
                  <a:pt x="467" y="0"/>
                </a:cubicBezTo>
                <a:close/>
                <a:moveTo>
                  <a:pt x="390" y="201"/>
                </a:moveTo>
                <a:lnTo>
                  <a:pt x="490" y="201"/>
                </a:lnTo>
                <a:cubicBezTo>
                  <a:pt x="490" y="200"/>
                  <a:pt x="490" y="199"/>
                  <a:pt x="490" y="198"/>
                </a:cubicBezTo>
                <a:cubicBezTo>
                  <a:pt x="492" y="188"/>
                  <a:pt x="493" y="176"/>
                  <a:pt x="493" y="164"/>
                </a:cubicBezTo>
                <a:lnTo>
                  <a:pt x="521" y="164"/>
                </a:lnTo>
                <a:cubicBezTo>
                  <a:pt x="520" y="177"/>
                  <a:pt x="519" y="190"/>
                  <a:pt x="517" y="201"/>
                </a:cubicBezTo>
                <a:lnTo>
                  <a:pt x="654" y="201"/>
                </a:lnTo>
                <a:cubicBezTo>
                  <a:pt x="654" y="210"/>
                  <a:pt x="653" y="225"/>
                  <a:pt x="651" y="246"/>
                </a:cubicBezTo>
                <a:cubicBezTo>
                  <a:pt x="650" y="257"/>
                  <a:pt x="650" y="264"/>
                  <a:pt x="650" y="269"/>
                </a:cubicBezTo>
                <a:cubicBezTo>
                  <a:pt x="651" y="314"/>
                  <a:pt x="629" y="335"/>
                  <a:pt x="583" y="332"/>
                </a:cubicBezTo>
                <a:cubicBezTo>
                  <a:pt x="563" y="332"/>
                  <a:pt x="545" y="332"/>
                  <a:pt x="530" y="332"/>
                </a:cubicBezTo>
                <a:cubicBezTo>
                  <a:pt x="530" y="331"/>
                  <a:pt x="529" y="328"/>
                  <a:pt x="528" y="324"/>
                </a:cubicBezTo>
                <a:cubicBezTo>
                  <a:pt x="527" y="314"/>
                  <a:pt x="526" y="307"/>
                  <a:pt x="525" y="304"/>
                </a:cubicBezTo>
                <a:cubicBezTo>
                  <a:pt x="531" y="305"/>
                  <a:pt x="541" y="306"/>
                  <a:pt x="554" y="306"/>
                </a:cubicBezTo>
                <a:cubicBezTo>
                  <a:pt x="565" y="307"/>
                  <a:pt x="574" y="307"/>
                  <a:pt x="582" y="307"/>
                </a:cubicBezTo>
                <a:cubicBezTo>
                  <a:pt x="609" y="310"/>
                  <a:pt x="624" y="297"/>
                  <a:pt x="624" y="267"/>
                </a:cubicBezTo>
                <a:cubicBezTo>
                  <a:pt x="624" y="264"/>
                  <a:pt x="625" y="257"/>
                  <a:pt x="626" y="246"/>
                </a:cubicBezTo>
                <a:cubicBezTo>
                  <a:pt x="626" y="235"/>
                  <a:pt x="626" y="228"/>
                  <a:pt x="626" y="225"/>
                </a:cubicBezTo>
                <a:lnTo>
                  <a:pt x="513" y="225"/>
                </a:lnTo>
                <a:cubicBezTo>
                  <a:pt x="501" y="278"/>
                  <a:pt x="459" y="317"/>
                  <a:pt x="385" y="342"/>
                </a:cubicBezTo>
                <a:cubicBezTo>
                  <a:pt x="380" y="335"/>
                  <a:pt x="374" y="327"/>
                  <a:pt x="368" y="320"/>
                </a:cubicBezTo>
                <a:cubicBezTo>
                  <a:pt x="435" y="299"/>
                  <a:pt x="474" y="267"/>
                  <a:pt x="484" y="225"/>
                </a:cubicBezTo>
                <a:lnTo>
                  <a:pt x="390" y="225"/>
                </a:lnTo>
                <a:lnTo>
                  <a:pt x="390" y="201"/>
                </a:lnTo>
                <a:close/>
                <a:moveTo>
                  <a:pt x="619" y="59"/>
                </a:moveTo>
                <a:lnTo>
                  <a:pt x="467" y="59"/>
                </a:lnTo>
                <a:cubicBezTo>
                  <a:pt x="486" y="81"/>
                  <a:pt x="510" y="99"/>
                  <a:pt x="538" y="113"/>
                </a:cubicBezTo>
                <a:cubicBezTo>
                  <a:pt x="569" y="98"/>
                  <a:pt x="596" y="80"/>
                  <a:pt x="619" y="5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组合 2"/>
          <p:cNvGrpSpPr/>
          <p:nvPr/>
        </p:nvGrpSpPr>
        <p:grpSpPr bwMode="auto">
          <a:xfrm>
            <a:off x="9337675" y="481013"/>
            <a:ext cx="420688" cy="538162"/>
            <a:chOff x="0" y="0"/>
            <a:chExt cx="420096" cy="437973"/>
          </a:xfrm>
        </p:grpSpPr>
        <p:sp>
          <p:nvSpPr>
            <p:cNvPr id="26645" name="Oval 12"/>
            <p:cNvSpPr>
              <a:spLocks noChangeArrowheads="1"/>
            </p:cNvSpPr>
            <p:nvPr/>
          </p:nvSpPr>
          <p:spPr bwMode="auto">
            <a:xfrm>
              <a:off x="0" y="0"/>
              <a:ext cx="420096" cy="43797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6646" name="Freeform 19"/>
            <p:cNvSpPr>
              <a:spLocks noEditPoints="1"/>
            </p:cNvSpPr>
            <p:nvPr/>
          </p:nvSpPr>
          <p:spPr bwMode="auto">
            <a:xfrm>
              <a:off x="60014" y="103428"/>
              <a:ext cx="315391" cy="277085"/>
            </a:xfrm>
            <a:custGeom>
              <a:avLst/>
              <a:gdLst>
                <a:gd name="T0" fmla="*/ 2147483647 w 428"/>
                <a:gd name="T1" fmla="*/ 2147483647 h 361"/>
                <a:gd name="T2" fmla="*/ 2147483647 w 428"/>
                <a:gd name="T3" fmla="*/ 2147483647 h 361"/>
                <a:gd name="T4" fmla="*/ 2147483647 w 428"/>
                <a:gd name="T5" fmla="*/ 2147483647 h 361"/>
                <a:gd name="T6" fmla="*/ 2147483647 w 428"/>
                <a:gd name="T7" fmla="*/ 2147483647 h 361"/>
                <a:gd name="T8" fmla="*/ 2147483647 w 428"/>
                <a:gd name="T9" fmla="*/ 2147483647 h 361"/>
                <a:gd name="T10" fmla="*/ 2147483647 w 428"/>
                <a:gd name="T11" fmla="*/ 2147483647 h 361"/>
                <a:gd name="T12" fmla="*/ 2147483647 w 428"/>
                <a:gd name="T13" fmla="*/ 2147483647 h 361"/>
                <a:gd name="T14" fmla="*/ 2147483647 w 428"/>
                <a:gd name="T15" fmla="*/ 2147483647 h 361"/>
                <a:gd name="T16" fmla="*/ 2147483647 w 428"/>
                <a:gd name="T17" fmla="*/ 2147483647 h 361"/>
                <a:gd name="T18" fmla="*/ 2147483647 w 428"/>
                <a:gd name="T19" fmla="*/ 2147483647 h 361"/>
                <a:gd name="T20" fmla="*/ 2147483647 w 428"/>
                <a:gd name="T21" fmla="*/ 2147483647 h 361"/>
                <a:gd name="T22" fmla="*/ 2147483647 w 428"/>
                <a:gd name="T23" fmla="*/ 2147483647 h 361"/>
                <a:gd name="T24" fmla="*/ 2147483647 w 428"/>
                <a:gd name="T25" fmla="*/ 2147483647 h 361"/>
                <a:gd name="T26" fmla="*/ 2147483647 w 428"/>
                <a:gd name="T27" fmla="*/ 2147483647 h 361"/>
                <a:gd name="T28" fmla="*/ 2147483647 w 428"/>
                <a:gd name="T29" fmla="*/ 2147483647 h 361"/>
                <a:gd name="T30" fmla="*/ 2147483647 w 428"/>
                <a:gd name="T31" fmla="*/ 2147483647 h 361"/>
                <a:gd name="T32" fmla="*/ 2147483647 w 428"/>
                <a:gd name="T33" fmla="*/ 2147483647 h 361"/>
                <a:gd name="T34" fmla="*/ 2147483647 w 428"/>
                <a:gd name="T35" fmla="*/ 2147483647 h 361"/>
                <a:gd name="T36" fmla="*/ 2147483647 w 428"/>
                <a:gd name="T37" fmla="*/ 2147483647 h 361"/>
                <a:gd name="T38" fmla="*/ 2147483647 w 428"/>
                <a:gd name="T39" fmla="*/ 2147483647 h 361"/>
                <a:gd name="T40" fmla="*/ 2147483647 w 428"/>
                <a:gd name="T41" fmla="*/ 2147483647 h 361"/>
                <a:gd name="T42" fmla="*/ 2147483647 w 428"/>
                <a:gd name="T43" fmla="*/ 2147483647 h 361"/>
                <a:gd name="T44" fmla="*/ 2147483647 w 428"/>
                <a:gd name="T45" fmla="*/ 2147483647 h 361"/>
                <a:gd name="T46" fmla="*/ 0 w 428"/>
                <a:gd name="T47" fmla="*/ 2147483647 h 361"/>
                <a:gd name="T48" fmla="*/ 2147483647 w 428"/>
                <a:gd name="T49" fmla="*/ 2147483647 h 361"/>
                <a:gd name="T50" fmla="*/ 2147483647 w 428"/>
                <a:gd name="T51" fmla="*/ 0 h 361"/>
                <a:gd name="T52" fmla="*/ 0 w 428"/>
                <a:gd name="T53" fmla="*/ 2147483647 h 361"/>
                <a:gd name="T54" fmla="*/ 2147483647 w 428"/>
                <a:gd name="T55" fmla="*/ 2147483647 h 361"/>
                <a:gd name="T56" fmla="*/ 2147483647 w 428"/>
                <a:gd name="T57" fmla="*/ 2147483647 h 361"/>
                <a:gd name="T58" fmla="*/ 2147483647 w 428"/>
                <a:gd name="T59" fmla="*/ 2147483647 h 361"/>
                <a:gd name="T60" fmla="*/ 2147483647 w 428"/>
                <a:gd name="T61" fmla="*/ 2147483647 h 361"/>
                <a:gd name="T62" fmla="*/ 2147483647 w 428"/>
                <a:gd name="T63" fmla="*/ 2147483647 h 361"/>
                <a:gd name="T64" fmla="*/ 2147483647 w 428"/>
                <a:gd name="T65" fmla="*/ 2147483647 h 361"/>
                <a:gd name="T66" fmla="*/ 2147483647 w 428"/>
                <a:gd name="T67" fmla="*/ 2147483647 h 361"/>
                <a:gd name="T68" fmla="*/ 2147483647 w 428"/>
                <a:gd name="T69" fmla="*/ 2147483647 h 361"/>
                <a:gd name="T70" fmla="*/ 2147483647 w 428"/>
                <a:gd name="T71" fmla="*/ 2147483647 h 361"/>
                <a:gd name="T72" fmla="*/ 2147483647 w 428"/>
                <a:gd name="T73" fmla="*/ 2147483647 h 361"/>
                <a:gd name="T74" fmla="*/ 2147483647 w 428"/>
                <a:gd name="T75" fmla="*/ 2147483647 h 361"/>
                <a:gd name="T76" fmla="*/ 2147483647 w 428"/>
                <a:gd name="T77" fmla="*/ 2147483647 h 36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28"/>
                <a:gd name="T118" fmla="*/ 0 h 361"/>
                <a:gd name="T119" fmla="*/ 428 w 428"/>
                <a:gd name="T120" fmla="*/ 361 h 36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28" h="361">
                  <a:moveTo>
                    <a:pt x="224" y="352"/>
                  </a:moveTo>
                  <a:lnTo>
                    <a:pt x="417" y="105"/>
                  </a:lnTo>
                  <a:cubicBezTo>
                    <a:pt x="412" y="102"/>
                    <a:pt x="413" y="100"/>
                    <a:pt x="405" y="100"/>
                  </a:cubicBezTo>
                  <a:lnTo>
                    <a:pt x="288" y="101"/>
                  </a:lnTo>
                  <a:lnTo>
                    <a:pt x="224" y="352"/>
                  </a:lnTo>
                  <a:close/>
                  <a:moveTo>
                    <a:pt x="421" y="105"/>
                  </a:moveTo>
                  <a:cubicBezTo>
                    <a:pt x="428" y="97"/>
                    <a:pt x="414" y="113"/>
                    <a:pt x="421" y="105"/>
                  </a:cubicBezTo>
                  <a:close/>
                  <a:moveTo>
                    <a:pt x="7" y="103"/>
                  </a:moveTo>
                  <a:lnTo>
                    <a:pt x="199" y="348"/>
                  </a:lnTo>
                  <a:lnTo>
                    <a:pt x="137" y="100"/>
                  </a:lnTo>
                  <a:lnTo>
                    <a:pt x="23" y="101"/>
                  </a:lnTo>
                  <a:lnTo>
                    <a:pt x="7" y="103"/>
                  </a:lnTo>
                  <a:close/>
                  <a:moveTo>
                    <a:pt x="198" y="353"/>
                  </a:moveTo>
                  <a:cubicBezTo>
                    <a:pt x="205" y="361"/>
                    <a:pt x="191" y="345"/>
                    <a:pt x="198" y="353"/>
                  </a:cubicBezTo>
                  <a:close/>
                  <a:moveTo>
                    <a:pt x="212" y="354"/>
                  </a:moveTo>
                  <a:lnTo>
                    <a:pt x="278" y="101"/>
                  </a:lnTo>
                  <a:lnTo>
                    <a:pt x="275" y="105"/>
                  </a:lnTo>
                  <a:lnTo>
                    <a:pt x="147" y="101"/>
                  </a:lnTo>
                  <a:lnTo>
                    <a:pt x="212" y="354"/>
                  </a:lnTo>
                  <a:close/>
                  <a:moveTo>
                    <a:pt x="299" y="91"/>
                  </a:moveTo>
                  <a:lnTo>
                    <a:pt x="426" y="91"/>
                  </a:lnTo>
                  <a:lnTo>
                    <a:pt x="352" y="1"/>
                  </a:lnTo>
                  <a:lnTo>
                    <a:pt x="299" y="91"/>
                  </a:lnTo>
                  <a:close/>
                  <a:moveTo>
                    <a:pt x="0" y="89"/>
                  </a:moveTo>
                  <a:lnTo>
                    <a:pt x="125" y="91"/>
                  </a:lnTo>
                  <a:lnTo>
                    <a:pt x="74" y="0"/>
                  </a:lnTo>
                  <a:lnTo>
                    <a:pt x="0" y="89"/>
                  </a:lnTo>
                  <a:close/>
                  <a:moveTo>
                    <a:pt x="148" y="91"/>
                  </a:moveTo>
                  <a:lnTo>
                    <a:pt x="276" y="90"/>
                  </a:lnTo>
                  <a:lnTo>
                    <a:pt x="211" y="2"/>
                  </a:lnTo>
                  <a:lnTo>
                    <a:pt x="148" y="91"/>
                  </a:lnTo>
                  <a:close/>
                  <a:moveTo>
                    <a:pt x="138" y="93"/>
                  </a:moveTo>
                  <a:lnTo>
                    <a:pt x="202" y="1"/>
                  </a:lnTo>
                  <a:lnTo>
                    <a:pt x="83" y="2"/>
                  </a:lnTo>
                  <a:lnTo>
                    <a:pt x="138" y="93"/>
                  </a:lnTo>
                  <a:close/>
                  <a:moveTo>
                    <a:pt x="289" y="93"/>
                  </a:moveTo>
                  <a:lnTo>
                    <a:pt x="340" y="1"/>
                  </a:lnTo>
                  <a:lnTo>
                    <a:pt x="225" y="3"/>
                  </a:lnTo>
                  <a:lnTo>
                    <a:pt x="289" y="93"/>
                  </a:lnTo>
                  <a:close/>
                </a:path>
              </a:pathLst>
            </a:custGeom>
            <a:solidFill>
              <a:srgbClr val="00B0D8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637" name="Picture 7" descr="D:\我的文档\Tencent Files\2434117259\FileRecv\公司标识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38" y="273050"/>
            <a:ext cx="9874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38" name="组合 20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6639" name="矩形 21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6640" name="平行四边形 22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6641" name="平行四边形 23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6642" name="平行四边形 24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6643" name="平行四边形 25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6644" name="矩形 26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</p:spTree>
  </p:cSld>
  <p:clrMapOvr>
    <a:masterClrMapping/>
  </p:clrMapOvr>
  <p:transition spd="slow" advTm="15466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性能测试</a:t>
            </a:r>
            <a:endParaRPr lang="zh-CN" altLang="en-US" sz="2800" b="1"/>
          </a:p>
        </p:txBody>
      </p:sp>
      <p:sp>
        <p:nvSpPr>
          <p:cNvPr id="11266" name="内容占位符 3"/>
          <p:cNvSpPr>
            <a:spLocks noGrp="1"/>
          </p:cNvSpPr>
          <p:nvPr/>
        </p:nvSpPr>
        <p:spPr>
          <a:xfrm>
            <a:off x="-382339" y="1268730"/>
            <a:ext cx="3614038" cy="7893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/>
          <a:lstStyle>
            <a:lvl1pPr marL="0" lvl="0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1pPr>
            <a:lvl2pPr marL="342900" lvl="1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2pPr>
            <a:lvl3pPr marL="685800" lvl="2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3pPr>
            <a:lvl4pPr marL="1028700" lvl="3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4pPr>
            <a:lvl5pPr marL="1371600" lvl="4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5pPr>
            <a:lvl6pPr marL="1714500" lvl="5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6pPr>
            <a:lvl7pPr marL="2057400" lvl="6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7pPr>
            <a:lvl8pPr marL="2400300" lvl="7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8pPr>
            <a:lvl9pPr marL="2743200" lvl="8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9pPr>
          </a:lstStyle>
          <a:p>
            <a:pPr defTabSz="0">
              <a:buFont typeface="Wingdings" panose="05000000000000000000" pitchFamily="2" charset="2"/>
              <a:buNone/>
            </a:pP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    1. 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助力模式测试</a:t>
            </a:r>
            <a:endParaRPr lang="zh-CN" altLang="en-US" sz="2000" kern="120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  <p:sp>
        <p:nvSpPr>
          <p:cNvPr id="11267" name="文本框 4"/>
          <p:cNvSpPr txBox="1"/>
          <p:nvPr/>
        </p:nvSpPr>
        <p:spPr>
          <a:xfrm>
            <a:off x="441325" y="1691640"/>
            <a:ext cx="5172710" cy="49682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i="0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（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3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）原地测试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AutoNum type="circleNumDbPlain"/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从向盘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0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点分别向左右死点转向，助力效果接近原车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EPS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，在某些行程范围内超过原车的助力效果；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AutoNum type="circleNumDbPlain"/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从向盘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0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点分别向左右死点转向时，转角速率与原车有一定差距，但可以达到正常驾驶所需水平；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AutoNum type="circleNumDbPlain"/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从左、右死点回方向时，助力效果明显，转角速率与原车差距较小；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AutoNum type="circleNumDbPlain"/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回正效果比原车差距较大。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/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08395" y="1486535"/>
            <a:ext cx="5727700" cy="771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defRPr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）低速动态测试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 fontAlgn="base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i="0" strike="noStrike" noProof="1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以怠速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车速连续打</a:t>
            </a:r>
            <a:r>
              <a:rPr lang="zh-CN" altLang="en-US" sz="2000" i="0" strike="noStrike" noProof="1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急弯</a:t>
            </a:r>
            <a:r>
              <a:rPr lang="en-US" altLang="zh-CN" sz="2000" i="0" strike="noStrike" noProof="1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(‘s’</a:t>
            </a:r>
            <a:r>
              <a:rPr lang="zh-CN" altLang="en-US" sz="2000" i="0" strike="noStrike" noProof="1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弯</a:t>
            </a:r>
            <a:r>
              <a:rPr lang="en-US" altLang="zh-CN" sz="2000" i="0" strike="noStrike" noProof="1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，助力效果接近原车</a:t>
            </a:r>
            <a:r>
              <a:rPr lang="en-US" altLang="zh-CN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EPS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，在某些行程范围内超过原车的助力效果；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 fontAlgn="base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转角速率与原车有一定差距，但可以达到正常驾驶所需水平；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 fontAlgn="base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回正效果比原车差距较大。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base">
              <a:lnSpc>
                <a:spcPct val="150000"/>
              </a:lnSpc>
              <a:defRPr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）市内行驶测试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 fontAlgn="base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在市区道路以不高于</a:t>
            </a:r>
            <a:r>
              <a:rPr lang="en-US" altLang="zh-CN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60km/h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的速度正常行驶</a:t>
            </a:r>
            <a:r>
              <a:rPr lang="en-US" altLang="zh-CN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，助力效果接近原车</a:t>
            </a:r>
            <a:r>
              <a:rPr lang="en-US" altLang="zh-CN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EPS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，在某些行程范围内超过原车的助力效果；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 fontAlgn="base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转角速率可以达到正常驾驶所需水平；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 fontAlgn="base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回正效果比原车差距较大。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1" fontAlgn="base">
              <a:lnSpc>
                <a:spcPct val="150000"/>
              </a:lnSpc>
              <a:buFont typeface="+mj-ea"/>
              <a:defRPr/>
            </a:pP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1" fontAlgn="base">
              <a:lnSpc>
                <a:spcPct val="150000"/>
              </a:lnSpc>
              <a:buFont typeface="+mj-ea"/>
              <a:defRPr/>
            </a:pP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base">
              <a:lnSpc>
                <a:spcPct val="150000"/>
              </a:lnSpc>
              <a:defRPr/>
            </a:pP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base"/>
            <a:endParaRPr lang="zh-CN" altLang="en-US" sz="2000" strike="noStrike" noProof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性能测试</a:t>
            </a:r>
            <a:endParaRPr lang="zh-CN" altLang="en-US" sz="2800" b="1"/>
          </a:p>
        </p:txBody>
      </p:sp>
      <p:sp>
        <p:nvSpPr>
          <p:cNvPr id="2" name="文本框 1"/>
          <p:cNvSpPr txBox="1"/>
          <p:nvPr/>
        </p:nvSpPr>
        <p:spPr>
          <a:xfrm>
            <a:off x="5867400" y="1196975"/>
            <a:ext cx="2365375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endParaRPr lang="zh-CN" altLang="en-US" sz="14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140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4" name="内容占位符 5"/>
          <p:cNvSpPr>
            <a:spLocks noGrp="1"/>
          </p:cNvSpPr>
          <p:nvPr/>
        </p:nvSpPr>
        <p:spPr>
          <a:xfrm>
            <a:off x="36513" y="1116087"/>
            <a:ext cx="3469580" cy="13127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/>
          <a:lstStyle>
            <a:lvl1pPr marL="0" lvl="0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1pPr>
            <a:lvl2pPr marL="342900" lvl="1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2pPr>
            <a:lvl3pPr marL="685800" lvl="2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3pPr>
            <a:lvl4pPr marL="1028700" lvl="3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4pPr>
            <a:lvl5pPr marL="1371600" lvl="4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5pPr>
            <a:lvl6pPr marL="1714500" lvl="5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6pPr>
            <a:lvl7pPr marL="2057400" lvl="6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7pPr>
            <a:lvl8pPr marL="2400300" lvl="7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8pPr>
            <a:lvl9pPr marL="2743200" lvl="8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9pPr>
          </a:lstStyle>
          <a:p>
            <a:pPr algn="l" defTabSz="0">
              <a:buFont typeface="Wingdings" panose="05000000000000000000" pitchFamily="2" charset="2"/>
              <a:buNone/>
            </a:pP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  2. 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智驾模式测试</a:t>
            </a:r>
            <a:endParaRPr lang="zh-CN" altLang="en-US" sz="2000" kern="120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algn="l" defTabSz="0">
              <a:buFont typeface="Wingdings" panose="05000000000000000000" pitchFamily="2" charset="2"/>
              <a:buNone/>
            </a:pP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  </a:t>
            </a: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(1) 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原地转向测试 </a:t>
            </a: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– ‘0’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位左转第</a:t>
            </a: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次</a:t>
            </a:r>
            <a:endParaRPr lang="zh-CN" altLang="en-US" sz="2000" kern="120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  <p:pic>
        <p:nvPicPr>
          <p:cNvPr id="13315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330" y="334010"/>
            <a:ext cx="8052435" cy="338201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575" y="4067175"/>
            <a:ext cx="8129270" cy="388747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文本框 8"/>
          <p:cNvSpPr txBox="1"/>
          <p:nvPr/>
        </p:nvSpPr>
        <p:spPr>
          <a:xfrm>
            <a:off x="6656070" y="3720783"/>
            <a:ext cx="719138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    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a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6906895" y="7975283"/>
            <a:ext cx="828675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b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9" name="文本框 10"/>
          <p:cNvSpPr txBox="1"/>
          <p:nvPr/>
        </p:nvSpPr>
        <p:spPr>
          <a:xfrm>
            <a:off x="189230" y="2428875"/>
            <a:ext cx="2709863" cy="26822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目标转角：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500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实际转角：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492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  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平均角速率：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317.42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/s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最大角速率：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60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/s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/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337820" y="5007293"/>
            <a:ext cx="2052638" cy="22250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（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a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）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‘0’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位左转角度随时间变化关系曲线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/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（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b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）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‘0’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位左转角速率随时间变化关系曲线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/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性能测试</a:t>
            </a:r>
            <a:endParaRPr lang="zh-CN" altLang="en-US" sz="2800" b="1"/>
          </a:p>
        </p:txBody>
      </p:sp>
      <p:sp>
        <p:nvSpPr>
          <p:cNvPr id="14337" name="文本框 1"/>
          <p:cNvSpPr txBox="1"/>
          <p:nvPr/>
        </p:nvSpPr>
        <p:spPr>
          <a:xfrm>
            <a:off x="7015480" y="1555750"/>
            <a:ext cx="2365375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endParaRPr lang="zh-CN" altLang="en-US" sz="14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140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4338" name="文本框 4"/>
          <p:cNvSpPr txBox="1"/>
          <p:nvPr/>
        </p:nvSpPr>
        <p:spPr>
          <a:xfrm>
            <a:off x="1749743" y="2543175"/>
            <a:ext cx="7354887" cy="7762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i="0" dirty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4339" name="内容占位符 5"/>
          <p:cNvSpPr>
            <a:spLocks noGrp="1"/>
          </p:cNvSpPr>
          <p:nvPr/>
        </p:nvSpPr>
        <p:spPr>
          <a:xfrm>
            <a:off x="610235" y="1412558"/>
            <a:ext cx="2962275" cy="7953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/>
          <a:lstStyle>
            <a:lvl1pPr marL="0" lvl="0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1pPr>
            <a:lvl2pPr marL="342900" lvl="1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2pPr>
            <a:lvl3pPr marL="685800" lvl="2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3pPr>
            <a:lvl4pPr marL="1028700" lvl="3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4pPr>
            <a:lvl5pPr marL="1371600" lvl="4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5pPr>
            <a:lvl6pPr marL="1714500" lvl="5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6pPr>
            <a:lvl7pPr marL="2057400" lvl="6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7pPr>
            <a:lvl8pPr marL="2400300" lvl="7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8pPr>
            <a:lvl9pPr marL="2743200" lvl="8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9pPr>
          </a:lstStyle>
          <a:p>
            <a:pPr algn="l" defTabSz="0">
              <a:buFont typeface="Wingdings" panose="05000000000000000000" pitchFamily="2" charset="2"/>
              <a:buNone/>
            </a:pP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 2. 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智驾模式测试</a:t>
            </a:r>
            <a:endParaRPr lang="zh-CN" altLang="en-US" sz="2000" kern="120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  <a:sym typeface="华文细黑" panose="02010600040101010101" charset="-122"/>
            </a:endParaRPr>
          </a:p>
          <a:p>
            <a:pPr algn="l" defTabSz="0">
              <a:buFont typeface="Wingdings" panose="05000000000000000000" pitchFamily="2" charset="2"/>
              <a:buNone/>
            </a:pP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  (1) 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原地转向测试 </a:t>
            </a: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– ‘0’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位左转第</a:t>
            </a: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2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次</a:t>
            </a:r>
            <a:endParaRPr lang="zh-CN" altLang="en-US" sz="2000" kern="120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  <a:sym typeface="华文细黑" panose="02010600040101010101" charset="-122"/>
            </a:endParaRPr>
          </a:p>
        </p:txBody>
      </p:sp>
      <p:sp>
        <p:nvSpPr>
          <p:cNvPr id="14340" name="文本框 8"/>
          <p:cNvSpPr txBox="1"/>
          <p:nvPr/>
        </p:nvSpPr>
        <p:spPr>
          <a:xfrm>
            <a:off x="7158355" y="3720783"/>
            <a:ext cx="719138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    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a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4341" name="文本框 9"/>
          <p:cNvSpPr txBox="1"/>
          <p:nvPr/>
        </p:nvSpPr>
        <p:spPr>
          <a:xfrm>
            <a:off x="7409180" y="7831773"/>
            <a:ext cx="828675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b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4342" name="文本框 10"/>
          <p:cNvSpPr txBox="1"/>
          <p:nvPr/>
        </p:nvSpPr>
        <p:spPr>
          <a:xfrm>
            <a:off x="763270" y="2811780"/>
            <a:ext cx="2709863" cy="31394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目标转角：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500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实际转角：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493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  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平均角速率：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312.03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/s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最大角速率：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70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/s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/>
            <a:endParaRPr lang="en-US" altLang="zh-CN" sz="2000" i="0" dirty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  <p:sp>
        <p:nvSpPr>
          <p:cNvPr id="14343" name="文本框 11"/>
          <p:cNvSpPr txBox="1"/>
          <p:nvPr/>
        </p:nvSpPr>
        <p:spPr>
          <a:xfrm>
            <a:off x="790575" y="5525453"/>
            <a:ext cx="2052638" cy="22250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‘0’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位左转角度随时间变化关系曲线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0"/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‘0’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位左转角速率随时间变化关系曲线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0"/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4344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4635" y="489585"/>
            <a:ext cx="7623175" cy="324104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4345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5735" y="3996690"/>
            <a:ext cx="7618095" cy="375412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性能测试</a:t>
            </a:r>
            <a:endParaRPr lang="zh-CN" altLang="en-US" sz="2800" b="1"/>
          </a:p>
        </p:txBody>
      </p:sp>
      <p:sp>
        <p:nvSpPr>
          <p:cNvPr id="15361" name="文本框 1"/>
          <p:cNvSpPr txBox="1"/>
          <p:nvPr/>
        </p:nvSpPr>
        <p:spPr>
          <a:xfrm>
            <a:off x="7230745" y="2129790"/>
            <a:ext cx="2365375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endParaRPr lang="zh-CN" altLang="en-US" sz="14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140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5362" name="文本框 4"/>
          <p:cNvSpPr txBox="1"/>
          <p:nvPr/>
        </p:nvSpPr>
        <p:spPr>
          <a:xfrm>
            <a:off x="1974533" y="3137853"/>
            <a:ext cx="7354887" cy="7762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i="0" dirty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/>
        </p:nvSpPr>
        <p:spPr>
          <a:xfrm>
            <a:off x="466725" y="1125538"/>
            <a:ext cx="2970213" cy="7953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/>
          <a:lstStyle>
            <a:lvl1pPr marL="0" lvl="0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1pPr>
            <a:lvl2pPr marL="342900" lvl="1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2pPr>
            <a:lvl3pPr marL="685800" lvl="2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3pPr>
            <a:lvl4pPr marL="1028700" lvl="3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4pPr>
            <a:lvl5pPr marL="1371600" lvl="4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5pPr>
            <a:lvl6pPr marL="1714500" lvl="5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6pPr>
            <a:lvl7pPr marL="2057400" lvl="6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7pPr>
            <a:lvl8pPr marL="2400300" lvl="7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8pPr>
            <a:lvl9pPr marL="2743200" lvl="8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9pPr>
          </a:lstStyle>
          <a:p>
            <a:pPr algn="l" fontAlgn="base"/>
            <a:r>
              <a:rPr lang="en-US" altLang="zh-CN" sz="200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2. </a:t>
            </a:r>
            <a:r>
              <a:rPr lang="zh-CN" altLang="en-US" sz="200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智驾模式测试</a:t>
            </a:r>
            <a:endParaRPr lang="zh-CN" altLang="en-US" sz="200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1" algn="l" fontAlgn="base"/>
            <a:r>
              <a:rPr lang="en-US" altLang="zh-CN" sz="200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(2) </a:t>
            </a:r>
            <a:r>
              <a:rPr lang="zh-CN" altLang="en-US" sz="200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原地转向测试 </a:t>
            </a:r>
            <a:r>
              <a:rPr lang="en-US" altLang="zh-CN" sz="200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– ‘0’</a:t>
            </a:r>
            <a:r>
              <a:rPr lang="zh-CN" altLang="en-US" sz="200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位右转第</a:t>
            </a:r>
            <a:r>
              <a:rPr lang="en-US" altLang="zh-CN" sz="200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00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次</a:t>
            </a:r>
            <a:endParaRPr lang="zh-CN" altLang="en-US" sz="200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1" fontAlgn="base"/>
            <a:endParaRPr lang="zh-CN" altLang="en-US" sz="200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364" name="文本框 8"/>
          <p:cNvSpPr txBox="1"/>
          <p:nvPr/>
        </p:nvSpPr>
        <p:spPr>
          <a:xfrm>
            <a:off x="7158355" y="3792538"/>
            <a:ext cx="719138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    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a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5365" name="文本框 9"/>
          <p:cNvSpPr txBox="1"/>
          <p:nvPr/>
        </p:nvSpPr>
        <p:spPr>
          <a:xfrm>
            <a:off x="7552690" y="7831773"/>
            <a:ext cx="828675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b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5366" name="文本框 10"/>
          <p:cNvSpPr txBox="1"/>
          <p:nvPr/>
        </p:nvSpPr>
        <p:spPr>
          <a:xfrm>
            <a:off x="763270" y="2381250"/>
            <a:ext cx="2709863" cy="31394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目标转角：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500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实际转角：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490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  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平均角速率：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266.30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/s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最大角速率：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70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/s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/>
            <a:endParaRPr lang="en-US" altLang="zh-CN" sz="2000" i="0" dirty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  <p:sp>
        <p:nvSpPr>
          <p:cNvPr id="15367" name="文本框 11"/>
          <p:cNvSpPr txBox="1"/>
          <p:nvPr/>
        </p:nvSpPr>
        <p:spPr>
          <a:xfrm>
            <a:off x="768350" y="5246688"/>
            <a:ext cx="2052638" cy="22250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‘0’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位右转角度随时间变化关系曲线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0"/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‘0’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位右转角速率随时间变化关系曲线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0"/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5368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26535" y="210185"/>
            <a:ext cx="7738110" cy="350774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5369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8610" y="4142105"/>
            <a:ext cx="7617460" cy="363982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性能测试</a:t>
            </a:r>
            <a:endParaRPr lang="zh-CN" altLang="en-US" sz="2800" b="1"/>
          </a:p>
        </p:txBody>
      </p:sp>
      <p:sp>
        <p:nvSpPr>
          <p:cNvPr id="15361" name="文本框 1"/>
          <p:cNvSpPr txBox="1"/>
          <p:nvPr/>
        </p:nvSpPr>
        <p:spPr>
          <a:xfrm>
            <a:off x="7230745" y="2129790"/>
            <a:ext cx="2365375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endParaRPr lang="zh-CN" altLang="en-US" sz="14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140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5362" name="文本框 4"/>
          <p:cNvSpPr txBox="1"/>
          <p:nvPr/>
        </p:nvSpPr>
        <p:spPr>
          <a:xfrm>
            <a:off x="1974533" y="3137853"/>
            <a:ext cx="7354887" cy="7762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i="0" dirty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6385" name="文本框 1"/>
          <p:cNvSpPr txBox="1"/>
          <p:nvPr/>
        </p:nvSpPr>
        <p:spPr>
          <a:xfrm>
            <a:off x="7230745" y="1914525"/>
            <a:ext cx="2365375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endParaRPr lang="zh-CN" altLang="en-US" sz="14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140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6386" name="文本框 4"/>
          <p:cNvSpPr txBox="1"/>
          <p:nvPr/>
        </p:nvSpPr>
        <p:spPr>
          <a:xfrm>
            <a:off x="1965008" y="2901950"/>
            <a:ext cx="7354887" cy="7762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i="0" dirty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6387" name="内容占位符 5"/>
          <p:cNvSpPr>
            <a:spLocks noGrp="1"/>
          </p:cNvSpPr>
          <p:nvPr/>
        </p:nvSpPr>
        <p:spPr>
          <a:xfrm>
            <a:off x="610235" y="1340803"/>
            <a:ext cx="2808288" cy="79533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/>
          <a:lstStyle>
            <a:lvl1pPr marL="0" lvl="0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1pPr>
            <a:lvl2pPr marL="342900" lvl="1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2pPr>
            <a:lvl3pPr marL="685800" lvl="2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3pPr>
            <a:lvl4pPr marL="1028700" lvl="3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4pPr>
            <a:lvl5pPr marL="1371600" lvl="4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5pPr>
            <a:lvl6pPr marL="1714500" lvl="5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6pPr>
            <a:lvl7pPr marL="2057400" lvl="6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7pPr>
            <a:lvl8pPr marL="2400300" lvl="7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8pPr>
            <a:lvl9pPr marL="2743200" lvl="8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9pPr>
          </a:lstStyle>
          <a:p>
            <a:pPr algn="l" defTabSz="0">
              <a:buFont typeface="Wingdings" panose="05000000000000000000" pitchFamily="2" charset="2"/>
              <a:buNone/>
            </a:pP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 2. 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智驾模式测试</a:t>
            </a:r>
            <a:endParaRPr lang="zh-CN" altLang="en-US" sz="2000" kern="120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  <a:sym typeface="华文细黑" panose="02010600040101010101" charset="-122"/>
            </a:endParaRPr>
          </a:p>
          <a:p>
            <a:pPr marL="0" lvl="1" defTabSz="0">
              <a:buFont typeface="Wingdings" panose="05000000000000000000" pitchFamily="2" charset="2"/>
              <a:buNone/>
            </a:pP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 </a:t>
            </a: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(2) 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原地转向测试 </a:t>
            </a: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–‘0’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位右转第</a:t>
            </a: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2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次</a:t>
            </a:r>
            <a:endParaRPr lang="zh-CN" altLang="en-US" sz="2000" kern="120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6388" name="文本框 8"/>
          <p:cNvSpPr txBox="1"/>
          <p:nvPr/>
        </p:nvSpPr>
        <p:spPr>
          <a:xfrm>
            <a:off x="7086600" y="3792538"/>
            <a:ext cx="719138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    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a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6389" name="文本框 9"/>
          <p:cNvSpPr txBox="1"/>
          <p:nvPr/>
        </p:nvSpPr>
        <p:spPr>
          <a:xfrm>
            <a:off x="7337425" y="7903528"/>
            <a:ext cx="828675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b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6390" name="文本框 10"/>
          <p:cNvSpPr txBox="1"/>
          <p:nvPr/>
        </p:nvSpPr>
        <p:spPr>
          <a:xfrm>
            <a:off x="753745" y="2566035"/>
            <a:ext cx="2708275" cy="31394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目标转角：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500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实际转角：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497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  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平均角速率：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397.60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/s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最大角速率：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80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/s</a:t>
            </a: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zh-CN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/>
            <a:endParaRPr lang="en-US" altLang="zh-CN" sz="2000" i="0" dirty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  <p:sp>
        <p:nvSpPr>
          <p:cNvPr id="16391" name="文本框 11"/>
          <p:cNvSpPr txBox="1"/>
          <p:nvPr/>
        </p:nvSpPr>
        <p:spPr>
          <a:xfrm>
            <a:off x="840105" y="5461953"/>
            <a:ext cx="2052638" cy="22250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‘0’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位右转角度随时间变化关系曲线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0"/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‘0’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位右转角速率随时间变化关系曲线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0"/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392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50030" y="296545"/>
            <a:ext cx="7600315" cy="350266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639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2880" y="4117340"/>
            <a:ext cx="7598410" cy="381889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结论</a:t>
            </a:r>
            <a:endParaRPr lang="zh-CN" altLang="en-US" sz="2800" b="1"/>
          </a:p>
        </p:txBody>
      </p:sp>
      <p:sp>
        <p:nvSpPr>
          <p:cNvPr id="15361" name="文本框 1"/>
          <p:cNvSpPr txBox="1"/>
          <p:nvPr/>
        </p:nvSpPr>
        <p:spPr>
          <a:xfrm>
            <a:off x="7230745" y="2129790"/>
            <a:ext cx="2365375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endParaRPr lang="zh-CN" altLang="en-US" sz="14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140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5362" name="文本框 4"/>
          <p:cNvSpPr txBox="1"/>
          <p:nvPr/>
        </p:nvSpPr>
        <p:spPr>
          <a:xfrm>
            <a:off x="1974533" y="3137853"/>
            <a:ext cx="7354887" cy="77628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i="0" dirty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6385" name="文本框 1"/>
          <p:cNvSpPr txBox="1"/>
          <p:nvPr/>
        </p:nvSpPr>
        <p:spPr>
          <a:xfrm>
            <a:off x="7230745" y="1914525"/>
            <a:ext cx="2365375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endParaRPr lang="zh-CN" altLang="en-US" sz="14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140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6386" name="文本框 4"/>
          <p:cNvSpPr txBox="1"/>
          <p:nvPr/>
        </p:nvSpPr>
        <p:spPr>
          <a:xfrm>
            <a:off x="1965008" y="2901950"/>
            <a:ext cx="7354887" cy="77628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endParaRPr lang="en-US" altLang="zh-CN" i="0" dirty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913130"/>
            <a:ext cx="4761230" cy="481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defRPr/>
            </a:pPr>
            <a:r>
              <a:rPr lang="en-US" altLang="zh-CN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(1) 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助力模式下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lvl="1" fontAlgn="base">
              <a:buFont typeface="Wingdings" panose="05000000000000000000" pitchFamily="2" charset="2"/>
            </a:pP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低速时</a:t>
            </a:r>
            <a:r>
              <a:rPr lang="en-US" altLang="zh-CN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(&lt;10km/h)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助力效果与原车相比有一定差距；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其它车速下助力效果与原车接近，在某些速度下稍优于原车；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最大转角速率与原车相比有一定差距；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回正性与原车相比有较大差距。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fontAlgn="base">
              <a:lnSpc>
                <a:spcPct val="150000"/>
              </a:lnSpc>
              <a:defRPr/>
            </a:pP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fontAlgn="base"/>
            <a:endParaRPr lang="zh-CN" altLang="en-US" sz="2000" i="0" strike="noStrike" noProof="1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434" name="文本框 3"/>
          <p:cNvSpPr txBox="1"/>
          <p:nvPr/>
        </p:nvSpPr>
        <p:spPr>
          <a:xfrm>
            <a:off x="6064250" y="962025"/>
            <a:ext cx="5050155" cy="39014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just"/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(2) 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智驾模式下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平均最大转角速率与原车相比有一定差距，最小值约为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266/s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，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(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对标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H8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平均转角速率最低为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312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°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/s)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；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瞬时最大转角速率与原车有较大差距，最大值为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90/s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，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(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对标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H8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的瞬时最大转角速率为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230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°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/s)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；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9458" name="文本框 3"/>
          <p:cNvSpPr txBox="1"/>
          <p:nvPr/>
        </p:nvSpPr>
        <p:spPr>
          <a:xfrm>
            <a:off x="2906395" y="5435600"/>
            <a:ext cx="5885815" cy="25298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综合结论：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助力模式：除回正性差距较明显外，德科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EPS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可基本满足正常驾驶时的助力需求。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智驾模式：可以满足高速公路驾驶需求，可以基本满足其它道路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(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含城区道路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)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的需求。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/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 descr="E:\我的文档\10273606_215557156123_2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797800" y="0"/>
            <a:ext cx="4398963" cy="842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Rectangle 4"/>
          <p:cNvSpPr txBox="1">
            <a:spLocks noChangeArrowheads="1"/>
          </p:cNvSpPr>
          <p:nvPr/>
        </p:nvSpPr>
        <p:spPr bwMode="auto">
          <a:xfrm>
            <a:off x="910430" y="7398568"/>
            <a:ext cx="5116513" cy="3857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solidFill>
                  <a:srgbClr val="006BBC"/>
                </a:solidFill>
                <a:latin typeface="+mj-ea"/>
                <a:ea typeface="+mj-ea"/>
              </a:rPr>
              <a:t>地址</a:t>
            </a:r>
            <a:r>
              <a:rPr lang="zh-CN" altLang="en-US" sz="2000" dirty="0">
                <a:solidFill>
                  <a:srgbClr val="006BBC"/>
                </a:solidFill>
                <a:latin typeface="+mj-ea"/>
                <a:ea typeface="+mj-ea"/>
              </a:rPr>
              <a:t>：天津市津南区八里台镇科达一路</a:t>
            </a:r>
            <a:r>
              <a:rPr lang="en-US" altLang="zh-CN" sz="2000" dirty="0">
                <a:solidFill>
                  <a:srgbClr val="006BBC"/>
                </a:solidFill>
                <a:latin typeface="+mj-ea"/>
                <a:ea typeface="+mj-ea"/>
              </a:rPr>
              <a:t>4</a:t>
            </a:r>
            <a:r>
              <a:rPr lang="zh-CN" altLang="en-US" sz="2000" dirty="0" smtClean="0">
                <a:solidFill>
                  <a:srgbClr val="006BBC"/>
                </a:solidFill>
                <a:latin typeface="+mj-ea"/>
                <a:ea typeface="+mj-ea"/>
              </a:rPr>
              <a:t>号</a:t>
            </a:r>
            <a:endParaRPr lang="en-US" altLang="zh-CN" sz="2000" dirty="0" smtClean="0">
              <a:solidFill>
                <a:srgbClr val="006BBC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000" dirty="0" smtClean="0">
                <a:solidFill>
                  <a:srgbClr val="006BBC"/>
                </a:solidFill>
                <a:latin typeface="+mj-ea"/>
                <a:ea typeface="+mj-ea"/>
              </a:rPr>
              <a:t>电话：</a:t>
            </a:r>
            <a:r>
              <a:rPr lang="en-US" altLang="zh-CN" sz="2000" dirty="0" smtClean="0">
                <a:solidFill>
                  <a:srgbClr val="006BBC"/>
                </a:solidFill>
                <a:latin typeface="+mj-ea"/>
                <a:ea typeface="+mj-ea"/>
              </a:rPr>
              <a:t>022-83946936-8068</a:t>
            </a:r>
            <a:endParaRPr lang="zh-CN" altLang="en-US" sz="2000" dirty="0">
              <a:solidFill>
                <a:srgbClr val="006BBC"/>
              </a:solidFill>
              <a:latin typeface="+mj-ea"/>
              <a:ea typeface="+mj-ea"/>
            </a:endParaRPr>
          </a:p>
        </p:txBody>
      </p:sp>
      <p:sp>
        <p:nvSpPr>
          <p:cNvPr id="34824" name="Rectangle 4"/>
          <p:cNvSpPr txBox="1">
            <a:spLocks noChangeArrowheads="1"/>
          </p:cNvSpPr>
          <p:nvPr/>
        </p:nvSpPr>
        <p:spPr bwMode="auto">
          <a:xfrm>
            <a:off x="847725" y="6576238"/>
            <a:ext cx="5608638" cy="422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rgbClr val="006BBC"/>
                </a:solidFill>
                <a:ea typeface="微软雅黑" panose="020B0503020204020204" pitchFamily="34" charset="-122"/>
              </a:rPr>
              <a:t>李志杰  副总经理    联系方式：</a:t>
            </a:r>
            <a:r>
              <a:rPr lang="en-US" altLang="zh-CN" sz="2000" dirty="0" smtClean="0">
                <a:solidFill>
                  <a:srgbClr val="006BBC"/>
                </a:solidFill>
                <a:ea typeface="微软雅黑" panose="020B0503020204020204" pitchFamily="34" charset="-122"/>
              </a:rPr>
              <a:t>13820859566</a:t>
            </a:r>
            <a:endParaRPr lang="zh-CN" altLang="en-US" sz="2000" dirty="0">
              <a:solidFill>
                <a:srgbClr val="006BBC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" name="组合 11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53259" name="矩形 12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53260" name="平行四边形 13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53261" name="平行四边形 14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53262" name="平行四边形 15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53263" name="平行四边形 16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53264" name="矩形 17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8200" y="1997853"/>
            <a:ext cx="6617503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让我们携手为驾驶者创造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舒适、安全、智能的驾驶享受！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DECO标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0999" y="283341"/>
            <a:ext cx="914402" cy="914402"/>
          </a:xfrm>
          <a:prstGeom prst="rect">
            <a:avLst/>
          </a:prstGeom>
          <a:solidFill>
            <a:schemeClr val="lt1"/>
          </a:solidFill>
        </p:spPr>
      </p:pic>
    </p:spTree>
  </p:cSld>
  <p:clrMapOvr>
    <a:masterClrMapping/>
  </p:clrMapOvr>
  <p:transition spd="slow" advTm="5032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097" name="文本框 2"/>
          <p:cNvSpPr txBox="1"/>
          <p:nvPr/>
        </p:nvSpPr>
        <p:spPr>
          <a:xfrm>
            <a:off x="1113790" y="1055370"/>
            <a:ext cx="6537325" cy="13106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德科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2009</a:t>
            </a:r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成立之初，就已开始研制无人车产品，并与多家知名公司有着密切的合作。经过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7</a:t>
            </a:r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年的历练，公司在改装无人车方面打造了一支专业的队伍，积累了丰富的经验。</a:t>
            </a:r>
            <a:endParaRPr lang="zh-CN" altLang="en-US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20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  <p:sp>
        <p:nvSpPr>
          <p:cNvPr id="4099" name="文本框 1"/>
          <p:cNvSpPr txBox="1"/>
          <p:nvPr/>
        </p:nvSpPr>
        <p:spPr>
          <a:xfrm>
            <a:off x="1055370" y="3110230"/>
            <a:ext cx="3632835" cy="338328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endParaRPr lang="zh-CN" altLang="en-US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无人驾驶车的转向操作机构是它的关键部件之一，其中对转向角度、转向角速度以及操作稳定性都有极高的要求，要保证转向系统在接受到指令后快速、精确、稳定的控制方向盘转向，满足主控系统的转向要求。</a:t>
            </a:r>
            <a:endParaRPr lang="zh-CN" altLang="en-US" sz="20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华文新魏" panose="02010800040101010101" pitchFamily="2" charset="-122"/>
            </a:endParaRPr>
          </a:p>
          <a:p>
            <a:pPr lvl="0"/>
            <a:endParaRPr lang="zh-CN" altLang="en-US" sz="20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4101" name="文本框 3"/>
          <p:cNvSpPr txBox="1"/>
          <p:nvPr/>
        </p:nvSpPr>
        <p:spPr>
          <a:xfrm>
            <a:off x="5811520" y="6798945"/>
            <a:ext cx="4137025" cy="3962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德科为军事交通学院改装的无人车</a:t>
            </a:r>
            <a:endParaRPr lang="zh-CN" altLang="en-US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德科无人车产品概况</a:t>
            </a:r>
            <a:endParaRPr lang="zh-CN" altLang="en-US" sz="2800" b="1"/>
          </a:p>
        </p:txBody>
      </p:sp>
      <p:pic>
        <p:nvPicPr>
          <p:cNvPr id="2" name="图片 1" descr="微信截图_201706221644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190" y="2580640"/>
            <a:ext cx="3872230" cy="351218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pic>
        <p:nvPicPr>
          <p:cNvPr id="5121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605" y="972820"/>
            <a:ext cx="5024755" cy="2242185"/>
          </a:xfrm>
          <a:prstGeom prst="rect">
            <a:avLst/>
          </a:prstGeom>
          <a:noFill/>
          <a:ln w="9525">
            <a:noFill/>
            <a:miter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122" name="文本框 2"/>
          <p:cNvSpPr txBox="1"/>
          <p:nvPr/>
        </p:nvSpPr>
        <p:spPr>
          <a:xfrm>
            <a:off x="6224905" y="911225"/>
            <a:ext cx="5219700" cy="155448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6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德科与军事交通学院已合作多年，并取得了不错的成绩。</a:t>
            </a:r>
            <a:endParaRPr lang="zh-CN" altLang="en-US" sz="16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16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军事交通学院无人驾驶车的关键部件</a:t>
            </a:r>
            <a:r>
              <a:rPr lang="en-US" altLang="zh-CN" sz="16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--</a:t>
            </a:r>
            <a:r>
              <a:rPr lang="zh-CN" altLang="en-US" sz="16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转向操作机构由我们为其定制。</a:t>
            </a:r>
            <a:endParaRPr lang="zh-CN" altLang="en-US" sz="16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新魏" panose="02010800040101010101" pitchFamily="2" charset="-122"/>
            </a:endParaRPr>
          </a:p>
          <a:p>
            <a:pPr lvl="0"/>
            <a:r>
              <a:rPr lang="en-US" altLang="zh-CN" sz="16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2012</a:t>
            </a:r>
            <a:r>
              <a:rPr lang="zh-CN" altLang="en-US" sz="16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年</a:t>
            </a:r>
            <a:r>
              <a:rPr lang="en-US" altLang="zh-CN" sz="16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11</a:t>
            </a:r>
            <a:r>
              <a:rPr lang="zh-CN" altLang="en-US" sz="16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月</a:t>
            </a:r>
            <a:r>
              <a:rPr lang="en-US" altLang="zh-CN" sz="16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24</a:t>
            </a:r>
            <a:r>
              <a:rPr lang="zh-CN" altLang="en-US" sz="16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日协助其无人驾驶车路试车成功，之后军事交通学院每年都在无人驾驶车辆比赛中夺得前三名。</a:t>
            </a:r>
            <a:endParaRPr lang="zh-CN" altLang="en-US" sz="16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新魏" panose="02010800040101010101" pitchFamily="2" charset="-122"/>
            </a:endParaRPr>
          </a:p>
          <a:p>
            <a:pPr lvl="0" algn="ctr"/>
            <a:endParaRPr lang="zh-CN" altLang="en-US" sz="16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5123" name="文本框 3"/>
          <p:cNvSpPr txBox="1"/>
          <p:nvPr/>
        </p:nvSpPr>
        <p:spPr>
          <a:xfrm>
            <a:off x="467678" y="3862070"/>
            <a:ext cx="4872037" cy="135318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6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随着德科改制无人驾驶车转向系统的技术日趋成熟，德科改制无人驾驶车转向系统的能力在行业中也得到广泛认可，在</a:t>
            </a:r>
            <a:r>
              <a:rPr lang="en-US" altLang="zh-CN" sz="16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2016</a:t>
            </a:r>
            <a:r>
              <a:rPr lang="zh-CN" altLang="en-US" sz="16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年，德科团队完成的无人车项目已经多达</a:t>
            </a:r>
            <a:r>
              <a:rPr lang="en-US" altLang="zh-CN" sz="16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20</a:t>
            </a:r>
            <a:r>
              <a:rPr lang="zh-CN" altLang="en-US" sz="16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多项。</a:t>
            </a:r>
            <a:endParaRPr lang="zh-CN" altLang="en-US" sz="16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华文新魏" panose="02010800040101010101" pitchFamily="2" charset="-122"/>
            </a:endParaRPr>
          </a:p>
          <a:p>
            <a:pPr lvl="0"/>
            <a:endParaRPr lang="zh-CN" altLang="en-US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5129" name="文本框 4"/>
          <p:cNvSpPr txBox="1"/>
          <p:nvPr/>
        </p:nvSpPr>
        <p:spPr>
          <a:xfrm>
            <a:off x="4240530" y="7543165"/>
            <a:ext cx="5512435" cy="6140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6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新魏" panose="02010800040101010101" pitchFamily="2" charset="-122"/>
              </a:rPr>
              <a:t>德科改装无人车转向系统项目中的代表车型</a:t>
            </a:r>
            <a:endParaRPr lang="zh-CN" altLang="en-US" sz="16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华文新魏" panose="02010800040101010101" pitchFamily="2" charset="-122"/>
            </a:endParaRPr>
          </a:p>
          <a:p>
            <a:pPr lvl="0"/>
            <a:endParaRPr lang="zh-CN" altLang="en-US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2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德科无人车产品概况</a:t>
            </a:r>
            <a:endParaRPr lang="zh-CN" altLang="en-US" sz="2800" b="1"/>
          </a:p>
        </p:txBody>
      </p:sp>
      <p:pic>
        <p:nvPicPr>
          <p:cNvPr id="6" name="图片 5" descr="微信截图_201706221615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5138420"/>
            <a:ext cx="3079115" cy="217551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图片 6" descr="TIM截图201706221619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360" y="5138420"/>
            <a:ext cx="2162175" cy="223837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图片 7" descr="比亚迪唐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995" y="5215255"/>
            <a:ext cx="2848610" cy="213677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" name="图片 8" descr="微信截图_201706221632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770" y="2465705"/>
            <a:ext cx="3176270" cy="225933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4085" y="259080"/>
            <a:ext cx="5756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德科无人车部分代表客户</a:t>
            </a:r>
            <a:endParaRPr lang="zh-CN" altLang="en-US" sz="2800" b="1"/>
          </a:p>
        </p:txBody>
      </p:sp>
      <p:pic>
        <p:nvPicPr>
          <p:cNvPr id="3" name="图片 2" descr="1498118214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010" y="5158740"/>
            <a:ext cx="2658110" cy="2458085"/>
          </a:xfrm>
          <a:prstGeom prst="rect">
            <a:avLst/>
          </a:prstGeom>
        </p:spPr>
      </p:pic>
      <p:pic>
        <p:nvPicPr>
          <p:cNvPr id="6" name="图片 5" descr="北联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5022850"/>
            <a:ext cx="4037965" cy="1339215"/>
          </a:xfrm>
          <a:prstGeom prst="rect">
            <a:avLst/>
          </a:prstGeom>
        </p:spPr>
      </p:pic>
      <p:pic>
        <p:nvPicPr>
          <p:cNvPr id="7" name="图片 6" descr="北汽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595" y="1176655"/>
            <a:ext cx="2208530" cy="1945005"/>
          </a:xfrm>
          <a:prstGeom prst="rect">
            <a:avLst/>
          </a:prstGeom>
        </p:spPr>
      </p:pic>
      <p:pic>
        <p:nvPicPr>
          <p:cNvPr id="9" name="图片 8" descr="未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0" y="1137285"/>
            <a:ext cx="3322320" cy="1957070"/>
          </a:xfrm>
          <a:prstGeom prst="rect">
            <a:avLst/>
          </a:prstGeom>
        </p:spPr>
      </p:pic>
      <p:pic>
        <p:nvPicPr>
          <p:cNvPr id="10" name="图片 9" descr="于是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945" y="3463925"/>
            <a:ext cx="5963920" cy="1209675"/>
          </a:xfrm>
          <a:prstGeom prst="rect">
            <a:avLst/>
          </a:prstGeom>
        </p:spPr>
      </p:pic>
      <p:pic>
        <p:nvPicPr>
          <p:cNvPr id="11" name="图片 10" descr="执行者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525" y="6847840"/>
            <a:ext cx="4162425" cy="1329690"/>
          </a:xfrm>
          <a:prstGeom prst="rect">
            <a:avLst/>
          </a:prstGeom>
        </p:spPr>
      </p:pic>
      <p:pic>
        <p:nvPicPr>
          <p:cNvPr id="13" name="图片 12" descr="微信截图_201706221634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175" y="4942205"/>
            <a:ext cx="1566545" cy="1419860"/>
          </a:xfrm>
          <a:prstGeom prst="rect">
            <a:avLst/>
          </a:prstGeom>
        </p:spPr>
      </p:pic>
      <p:pic>
        <p:nvPicPr>
          <p:cNvPr id="14" name="图片 13" descr="微信截图_201706221635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675" y="1530350"/>
            <a:ext cx="2924810" cy="1238250"/>
          </a:xfrm>
          <a:prstGeom prst="rect">
            <a:avLst/>
          </a:prstGeom>
        </p:spPr>
      </p:pic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改装方案</a:t>
            </a:r>
            <a:endParaRPr lang="zh-CN" altLang="en-US" sz="2800" b="1"/>
          </a:p>
        </p:txBody>
      </p:sp>
      <p:grpSp>
        <p:nvGrpSpPr>
          <p:cNvPr id="6145" name="组合 10"/>
          <p:cNvGrpSpPr/>
          <p:nvPr/>
        </p:nvGrpSpPr>
        <p:grpSpPr>
          <a:xfrm>
            <a:off x="6150928" y="1855788"/>
            <a:ext cx="3889375" cy="2111375"/>
            <a:chOff x="5040052" y="1496388"/>
            <a:chExt cx="3888432" cy="2112632"/>
          </a:xfrm>
        </p:grpSpPr>
        <p:pic>
          <p:nvPicPr>
            <p:cNvPr id="6146" name="Picture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4268" y="1628800"/>
              <a:ext cx="1670050" cy="186848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6148" name="圆角矩形 8"/>
            <p:cNvSpPr/>
            <p:nvPr/>
          </p:nvSpPr>
          <p:spPr>
            <a:xfrm>
              <a:off x="5040052" y="1496388"/>
              <a:ext cx="3888432" cy="2112632"/>
            </a:xfrm>
            <a:prstGeom prst="roundRect">
              <a:avLst>
                <a:gd name="adj" fmla="val 6139"/>
              </a:avLst>
            </a:prstGeom>
            <a:noFill/>
            <a:ln w="12700" cap="flat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40" tIns="45720" rIns="91440" bIns="45720" anchor="ctr"/>
            <a:lstStyle/>
            <a:p>
              <a:pPr lvl="0" algn="ctr" defTabSz="914400"/>
              <a:endParaRPr lang="zh-CN" altLang="en-US" b="1" i="0" u="none" dirty="0"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endParaRPr>
            </a:p>
          </p:txBody>
        </p:sp>
      </p:grpSp>
      <p:sp>
        <p:nvSpPr>
          <p:cNvPr id="6149" name="圆角矩形 12"/>
          <p:cNvSpPr/>
          <p:nvPr/>
        </p:nvSpPr>
        <p:spPr>
          <a:xfrm>
            <a:off x="6150928" y="4267200"/>
            <a:ext cx="3889375" cy="2400300"/>
          </a:xfrm>
          <a:prstGeom prst="roundRect">
            <a:avLst>
              <a:gd name="adj" fmla="val 6139"/>
            </a:avLst>
          </a:prstGeom>
          <a:noFill/>
          <a:ln w="127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ctr"/>
          <a:lstStyle/>
          <a:p>
            <a:pPr lvl="0" algn="ctr" defTabSz="914400"/>
            <a:endParaRPr lang="zh-CN" altLang="en-US" b="1" i="0" u="none" dirty="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pic>
        <p:nvPicPr>
          <p:cNvPr id="6150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7006590" y="3651250"/>
            <a:ext cx="2139950" cy="35655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151" name="圆角矩形标注 11"/>
          <p:cNvSpPr/>
          <p:nvPr/>
        </p:nvSpPr>
        <p:spPr>
          <a:xfrm>
            <a:off x="5360353" y="2203450"/>
            <a:ext cx="719137" cy="842963"/>
          </a:xfrm>
          <a:prstGeom prst="wedgeRoundRectCallout">
            <a:avLst>
              <a:gd name="adj1" fmla="val 92926"/>
              <a:gd name="adj2" fmla="val 35417"/>
              <a:gd name="adj3" fmla="val 16667"/>
            </a:avLst>
          </a:prstGeom>
          <a:solidFill>
            <a:srgbClr val="FFFFFF"/>
          </a:solidFill>
          <a:ln w="127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ctr"/>
          <a:lstStyle/>
          <a:p>
            <a:pPr lvl="0" algn="ctr" defTabSz="914400"/>
            <a:r>
              <a:rPr lang="zh-CN" altLang="en-US" b="1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德科</a:t>
            </a:r>
            <a:endParaRPr lang="zh-CN" altLang="en-US" b="1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 algn="ctr" defTabSz="914400"/>
            <a:r>
              <a:rPr lang="en-US" altLang="zh-CN" b="1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EPS</a:t>
            </a:r>
            <a:endParaRPr lang="en-US" altLang="zh-CN" b="1" i="0" u="none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  <p:sp>
        <p:nvSpPr>
          <p:cNvPr id="6152" name="圆角矩形标注 16"/>
          <p:cNvSpPr/>
          <p:nvPr/>
        </p:nvSpPr>
        <p:spPr>
          <a:xfrm>
            <a:off x="5323840" y="4625975"/>
            <a:ext cx="719138" cy="841375"/>
          </a:xfrm>
          <a:prstGeom prst="wedgeRoundRectCallout">
            <a:avLst>
              <a:gd name="adj1" fmla="val 92926"/>
              <a:gd name="adj2" fmla="val 35417"/>
              <a:gd name="adj3" fmla="val 16667"/>
            </a:avLst>
          </a:prstGeom>
          <a:solidFill>
            <a:srgbClr val="FFFFFF"/>
          </a:solidFill>
          <a:ln w="127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ctr"/>
          <a:lstStyle/>
          <a:p>
            <a:pPr lvl="0" algn="ctr" defTabSz="914400"/>
            <a:r>
              <a:rPr lang="en-US" altLang="zh-CN" b="1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AS21</a:t>
            </a:r>
            <a:endParaRPr lang="en-US" altLang="zh-CN" b="1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 algn="ctr" defTabSz="914400"/>
            <a:r>
              <a:rPr lang="en-US" altLang="zh-CN" b="1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EPS</a:t>
            </a:r>
            <a:endParaRPr lang="en-US" altLang="zh-CN" b="1" i="0" u="none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1515" y="2533650"/>
            <a:ext cx="4112260" cy="283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+mn-ea"/>
              </a:rPr>
              <a:t>保留</a:t>
            </a:r>
            <a:r>
              <a:rPr lang="en-US" altLang="zh-CN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+mn-ea"/>
              </a:rPr>
              <a:t>AS21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+mn-ea"/>
              </a:rPr>
              <a:t>传动机构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cs typeface="+mn-ea"/>
            </a:endParaRPr>
          </a:p>
          <a:p>
            <a:pPr marL="457200" indent="-457200" fontAlgn="base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+mn-ea"/>
              </a:rPr>
              <a:t>用德科电机替换原车电机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cs typeface="+mn-ea"/>
            </a:endParaRPr>
          </a:p>
          <a:p>
            <a:pPr fontAlgn="base">
              <a:lnSpc>
                <a:spcPct val="150000"/>
              </a:lnSpc>
              <a:buFont typeface="+mj-ea"/>
            </a:pPr>
            <a:r>
              <a:rPr lang="zh-CN" altLang="en-US" sz="2000" i="0" strike="noStrike" noProof="1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③  </a:t>
            </a:r>
            <a:r>
              <a:rPr lang="zh-CN" altLang="en-US" sz="2000" i="0" strike="noStrike" noProof="1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+mn-ea"/>
              </a:rPr>
              <a:t>增加</a:t>
            </a:r>
            <a:r>
              <a:rPr lang="zh-CN" altLang="zh-CN" sz="2000" i="0" strike="noStrike" noProof="1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+mn-ea"/>
              </a:rPr>
              <a:t>角度传感器</a:t>
            </a:r>
            <a:endParaRPr lang="zh-CN" altLang="zh-CN" sz="2000" i="0" strike="noStrike" noProof="1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cs typeface="+mn-ea"/>
            </a:endParaRPr>
          </a:p>
          <a:p>
            <a:pPr fontAlgn="base">
              <a:lnSpc>
                <a:spcPct val="150000"/>
              </a:lnSpc>
              <a:buFont typeface="+mj-ea"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④  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+mn-ea"/>
              </a:rPr>
              <a:t>用德科无人车专用控制器替换     原车</a:t>
            </a:r>
            <a:r>
              <a:rPr lang="zh-CN" altLang="zh-CN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+mn-ea"/>
              </a:rPr>
              <a:t>控制器</a:t>
            </a:r>
            <a:endParaRPr lang="zh-CN" altLang="zh-CN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cs typeface="+mn-ea"/>
            </a:endParaRPr>
          </a:p>
          <a:p>
            <a:pPr fontAlgn="base">
              <a:lnSpc>
                <a:spcPct val="150000"/>
              </a:lnSpc>
              <a:buFont typeface="+mj-ea"/>
            </a:pP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⑤  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+mn-ea"/>
              </a:rPr>
              <a:t>增加</a:t>
            </a:r>
            <a:r>
              <a:rPr lang="en-US" altLang="zh-CN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+mn-ea"/>
              </a:rPr>
              <a:t>CAN</a:t>
            </a:r>
            <a:r>
              <a:rPr lang="zh-CN" altLang="en-US" sz="2000" i="0" strike="noStrike" noProof="1" smtClean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cs typeface="+mn-ea"/>
              </a:rPr>
              <a:t>通讯接口</a:t>
            </a:r>
            <a:endParaRPr lang="zh-CN" altLang="en-US" sz="2000" i="0" strike="noStrike" noProof="1" smtClean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cs typeface="+mn-ea"/>
            </a:endParaRPr>
          </a:p>
        </p:txBody>
      </p:sp>
      <p:pic>
        <p:nvPicPr>
          <p:cNvPr id="43114" name="Picture 1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2095" y="2203450"/>
            <a:ext cx="1266825" cy="12922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改装后整体效果</a:t>
            </a:r>
            <a:endParaRPr lang="zh-CN" altLang="en-US" sz="2800" b="1"/>
          </a:p>
        </p:txBody>
      </p:sp>
      <p:pic>
        <p:nvPicPr>
          <p:cNvPr id="7170" name="图片 4" descr="D:\Backup\我的文档\东方无人驾驶改装\IMG_20151113_10185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2070" y="931545"/>
            <a:ext cx="2155190" cy="2881630"/>
          </a:xfrm>
          <a:prstGeom prst="rect">
            <a:avLst/>
          </a:prstGeom>
          <a:noFill/>
          <a:ln w="9525">
            <a:noFill/>
            <a:miter/>
          </a:ln>
          <a:effectLst>
            <a:softEdge rad="63500"/>
          </a:effectLst>
        </p:spPr>
      </p:pic>
      <p:pic>
        <p:nvPicPr>
          <p:cNvPr id="7171" name="图片 3" descr="D:\Backup\我的文档\东方无人驾驶改装\IMG_20151124_16005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0315" y="4427855"/>
            <a:ext cx="2341245" cy="3100705"/>
          </a:xfrm>
          <a:prstGeom prst="rect">
            <a:avLst/>
          </a:prstGeom>
          <a:noFill/>
          <a:ln w="9525">
            <a:noFill/>
            <a:miter/>
          </a:ln>
          <a:effectLst>
            <a:softEdge rad="63500"/>
          </a:effectLst>
        </p:spPr>
      </p:pic>
      <p:sp>
        <p:nvSpPr>
          <p:cNvPr id="7172" name="文本框 1"/>
          <p:cNvSpPr txBox="1"/>
          <p:nvPr/>
        </p:nvSpPr>
        <p:spPr>
          <a:xfrm>
            <a:off x="7087870" y="982980"/>
            <a:ext cx="3363595" cy="67970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以东风无人驾驶为例：</a:t>
            </a:r>
            <a:endParaRPr lang="zh-CN" altLang="en-US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控制器基本参数：</a:t>
            </a:r>
            <a:endParaRPr lang="zh-CN" altLang="en-US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额定电压：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12V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最大输出电流：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45A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设计功率：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360W</a:t>
            </a:r>
            <a:endParaRPr lang="en-US" altLang="zh-CN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en-US" altLang="zh-CN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传感器参数：</a:t>
            </a:r>
            <a:endParaRPr lang="zh-CN" altLang="en-US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角度检测范围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±900°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角度检测精度：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0.5°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角度检测误差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&lt;1°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供电电压：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12V  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信号输出：两路占空比12.5%-87.5%的PWM信号</a:t>
            </a:r>
            <a:endParaRPr lang="zh-CN" altLang="en-US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电机参数：  </a:t>
            </a:r>
            <a:endParaRPr lang="zh-CN" altLang="en-US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电机额定电压：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12V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额定功率：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360W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额定扭矩：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2.8N·m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额定转速：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1250r/min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涡轮蜗杆减速比：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15</a:t>
            </a:r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</a:t>
            </a:r>
            <a:endParaRPr lang="en-US" altLang="zh-CN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en-US" altLang="zh-CN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  <p:pic>
        <p:nvPicPr>
          <p:cNvPr id="7173" name="图片 2" descr="D:\Backup\我的文档\东方无人驾驶改装\IMG_20151128_1537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605" y="1835785"/>
            <a:ext cx="1836420" cy="1426210"/>
          </a:xfrm>
          <a:prstGeom prst="rect">
            <a:avLst/>
          </a:prstGeom>
          <a:noFill/>
          <a:ln w="9525">
            <a:noFill/>
            <a:miter/>
          </a:ln>
          <a:effectLst>
            <a:softEdge rad="63500"/>
          </a:effectLst>
        </p:spPr>
      </p:pic>
      <p:pic>
        <p:nvPicPr>
          <p:cNvPr id="7174" name="图片 1" descr="D:\Backup\我的文档\东方无人驾驶改装\IMG_20151111_13304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630" y="4725035"/>
            <a:ext cx="2573655" cy="1935480"/>
          </a:xfrm>
          <a:prstGeom prst="rect">
            <a:avLst/>
          </a:prstGeom>
          <a:noFill/>
          <a:ln w="9525">
            <a:noFill/>
            <a:miter/>
          </a:ln>
          <a:effectLst>
            <a:softEdge rad="63500"/>
          </a:effectLst>
        </p:spPr>
      </p:pic>
      <p:sp>
        <p:nvSpPr>
          <p:cNvPr id="5" name="右箭头 4"/>
          <p:cNvSpPr/>
          <p:nvPr/>
        </p:nvSpPr>
        <p:spPr>
          <a:xfrm>
            <a:off x="2642870" y="3933825"/>
            <a:ext cx="847725" cy="320040"/>
          </a:xfrm>
          <a:prstGeom prst="rightArrow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改装后整体效果</a:t>
            </a:r>
            <a:endParaRPr lang="zh-CN" altLang="en-US" sz="2800" b="1"/>
          </a:p>
        </p:txBody>
      </p:sp>
      <p:sp>
        <p:nvSpPr>
          <p:cNvPr id="8193" name="文本框 1"/>
          <p:cNvSpPr txBox="1"/>
          <p:nvPr/>
        </p:nvSpPr>
        <p:spPr>
          <a:xfrm>
            <a:off x="5867400" y="1196975"/>
            <a:ext cx="2365375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endParaRPr lang="zh-CN" altLang="en-US" sz="14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140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pic>
        <p:nvPicPr>
          <p:cNvPr id="8194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8600" y="2635250"/>
            <a:ext cx="2910840" cy="2923540"/>
          </a:xfrm>
          <a:prstGeom prst="rect">
            <a:avLst/>
          </a:prstGeom>
          <a:noFill/>
          <a:ln w="9525">
            <a:noFill/>
            <a:miter/>
          </a:ln>
          <a:effectLst>
            <a:softEdge rad="63500"/>
          </a:effectLst>
        </p:spPr>
      </p:pic>
      <p:sp>
        <p:nvSpPr>
          <p:cNvPr id="8195" name="文本框 2"/>
          <p:cNvSpPr txBox="1"/>
          <p:nvPr/>
        </p:nvSpPr>
        <p:spPr>
          <a:xfrm>
            <a:off x="5724525" y="1054100"/>
            <a:ext cx="4481195" cy="71018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以上海蔚来无人驾驶为例：</a:t>
            </a:r>
            <a:endParaRPr lang="zh-CN" altLang="en-US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控制器基本参数：</a:t>
            </a:r>
            <a:endParaRPr lang="zh-CN" altLang="en-US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额定电压：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12V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最大输出电流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: 100A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设计功率：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600W</a:t>
            </a:r>
            <a:endParaRPr lang="en-US" altLang="zh-CN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en-US" altLang="zh-CN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传感器参数：</a:t>
            </a:r>
            <a:endParaRPr lang="zh-CN" altLang="en-US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角度检测范围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±900°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角度检测精度：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0.5°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角度检测误差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&lt;1°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供电电压：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12V  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信号输出：两路占空比12.5%-87.5%的PWM信号</a:t>
            </a:r>
            <a:endParaRPr lang="zh-CN" altLang="en-US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电机参数：  </a:t>
            </a:r>
            <a:endParaRPr lang="zh-CN" altLang="en-US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电机额定电压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12V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额定功率：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640W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额定扭矩：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5.0N·m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额定转速：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1050r/min</a:t>
            </a:r>
            <a:endParaRPr lang="en-US" altLang="zh-CN" sz="2000" i="0" u="none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涡轮蜗杆减速比：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16.5</a:t>
            </a:r>
            <a:r>
              <a:rPr lang="zh-CN" altLang="en-US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：</a:t>
            </a:r>
            <a:r>
              <a:rPr lang="en-US" altLang="zh-CN" sz="2000" i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</a:t>
            </a:r>
            <a:endParaRPr lang="en-US" altLang="zh-CN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en-US" altLang="zh-CN" sz="2000" i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20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性能测试</a:t>
            </a:r>
            <a:endParaRPr lang="zh-CN" altLang="en-US" sz="2800" b="1"/>
          </a:p>
        </p:txBody>
      </p:sp>
      <p:sp>
        <p:nvSpPr>
          <p:cNvPr id="9217" name="文本框 1"/>
          <p:cNvSpPr txBox="1"/>
          <p:nvPr/>
        </p:nvSpPr>
        <p:spPr>
          <a:xfrm>
            <a:off x="7230745" y="1412240"/>
            <a:ext cx="2365375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endParaRPr lang="zh-CN" altLang="en-US" sz="14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140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9218" name="内容占位符 3"/>
          <p:cNvSpPr>
            <a:spLocks noGrp="1"/>
          </p:cNvSpPr>
          <p:nvPr/>
        </p:nvSpPr>
        <p:spPr>
          <a:xfrm>
            <a:off x="1903095" y="1701165"/>
            <a:ext cx="6858000" cy="6683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/>
          <a:lstStyle>
            <a:lvl1pPr marL="0" lvl="0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1pPr>
            <a:lvl2pPr marL="342900" lvl="1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2pPr>
            <a:lvl3pPr marL="685800" lvl="2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3pPr>
            <a:lvl4pPr marL="1028700" lvl="3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4pPr>
            <a:lvl5pPr marL="1371600" lvl="4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5pPr>
            <a:lvl6pPr marL="1714500" lvl="5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6pPr>
            <a:lvl7pPr marL="2057400" lvl="6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7pPr>
            <a:lvl8pPr marL="2400300" lvl="7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8pPr>
            <a:lvl9pPr marL="2743200" lvl="8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9pPr>
          </a:lstStyle>
          <a:p>
            <a:pPr defTabSz="0">
              <a:buFont typeface="Wingdings" panose="05000000000000000000" pitchFamily="2" charset="2"/>
              <a:buNone/>
            </a:pPr>
            <a:r>
              <a:rPr lang="en-US" altLang="zh-CN" kern="1200" dirty="0">
                <a:latin typeface="宋体" panose="02010600030101010101" pitchFamily="2" charset="-122"/>
                <a:ea typeface="+mn-ea"/>
                <a:cs typeface="+mn-cs"/>
                <a:sym typeface="华文细黑" panose="02010600040101010101" charset="-122"/>
              </a:rPr>
              <a:t>1. </a:t>
            </a:r>
            <a:r>
              <a:rPr lang="zh-CN" altLang="en-US" kern="1200" dirty="0">
                <a:latin typeface="宋体" panose="02010600030101010101" pitchFamily="2" charset="-122"/>
                <a:ea typeface="+mn-ea"/>
                <a:cs typeface="+mn-cs"/>
                <a:sym typeface="华文细黑" panose="02010600040101010101" charset="-122"/>
              </a:rPr>
              <a:t>助力模式测试</a:t>
            </a:r>
            <a:endParaRPr lang="en-US" altLang="zh-CN" kern="1200" dirty="0">
              <a:latin typeface="宋体" panose="02010600030101010101" pitchFamily="2" charset="-122"/>
              <a:ea typeface="+mn-ea"/>
              <a:cs typeface="+mn-cs"/>
              <a:sym typeface="华文细黑" panose="02010600040101010101" charset="-122"/>
            </a:endParaRPr>
          </a:p>
          <a:p>
            <a:pPr lvl="1" defTabSz="0">
              <a:buFont typeface="Wingdings" panose="05000000000000000000" pitchFamily="2" charset="2"/>
              <a:buNone/>
            </a:pPr>
            <a:r>
              <a:rPr lang="en-US" altLang="zh-CN" sz="1800" kern="1200" dirty="0">
                <a:latin typeface="宋体" panose="02010600030101010101" pitchFamily="2" charset="-122"/>
                <a:ea typeface="+mn-ea"/>
                <a:cs typeface="+mn-cs"/>
                <a:sym typeface="华文细黑" panose="02010600040101010101" charset="-122"/>
              </a:rPr>
              <a:t>(1) </a:t>
            </a:r>
            <a:r>
              <a:rPr lang="zh-CN" altLang="en-US" sz="1800" kern="1200" dirty="0">
                <a:latin typeface="宋体" panose="02010600030101010101" pitchFamily="2" charset="-122"/>
                <a:ea typeface="+mn-ea"/>
                <a:cs typeface="+mn-cs"/>
                <a:sym typeface="华文细黑" panose="02010600040101010101" charset="-122"/>
              </a:rPr>
              <a:t>左转</a:t>
            </a:r>
            <a:r>
              <a:rPr lang="en-US" altLang="zh-CN" sz="1800" kern="1200" dirty="0">
                <a:latin typeface="宋体" panose="02010600030101010101" pitchFamily="2" charset="-122"/>
                <a:ea typeface="+mn-ea"/>
                <a:cs typeface="+mn-cs"/>
                <a:sym typeface="华文细黑" panose="02010600040101010101" charset="-122"/>
              </a:rPr>
              <a:t>90</a:t>
            </a:r>
            <a:r>
              <a:rPr lang="zh-CN" altLang="en-US" sz="1800" kern="1200" dirty="0">
                <a:latin typeface="宋体" panose="02010600030101010101" pitchFamily="2" charset="-122"/>
                <a:ea typeface="+mn-ea"/>
                <a:cs typeface="+mn-cs"/>
                <a:sym typeface="华文细黑" panose="02010600040101010101" charset="-122"/>
              </a:rPr>
              <a:t>度弯</a:t>
            </a:r>
            <a:endParaRPr lang="zh-CN" altLang="en-US" sz="1800" kern="1200" dirty="0">
              <a:latin typeface="宋体" panose="02010600030101010101" pitchFamily="2" charset="-122"/>
              <a:ea typeface="+mn-ea"/>
              <a:cs typeface="+mn-cs"/>
              <a:sym typeface="华文细黑" panose="02010600040101010101" charset="-122"/>
            </a:endParaRPr>
          </a:p>
        </p:txBody>
      </p:sp>
      <p:pic>
        <p:nvPicPr>
          <p:cNvPr id="9219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5880" y="561975"/>
            <a:ext cx="7411085" cy="338264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220" name="TextBox 14"/>
          <p:cNvSpPr txBox="1"/>
          <p:nvPr/>
        </p:nvSpPr>
        <p:spPr>
          <a:xfrm>
            <a:off x="394970" y="1813560"/>
            <a:ext cx="2951480" cy="19202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车速：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20km/h</a:t>
            </a:r>
            <a:endParaRPr lang="en-US" altLang="zh-CN" sz="20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最大方向盘转角：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428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  </a:t>
            </a:r>
            <a:endParaRPr lang="en-US" altLang="zh-CN" sz="20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平均角速率：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276.13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/s</a:t>
            </a:r>
            <a:endParaRPr lang="en-US" altLang="zh-CN" sz="20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最大角速率：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70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/s</a:t>
            </a:r>
            <a:endParaRPr lang="en-US" altLang="zh-CN" sz="20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  <p:pic>
        <p:nvPicPr>
          <p:cNvPr id="9221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3345" y="4436110"/>
            <a:ext cx="7301865" cy="318897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222" name="文本框 4"/>
          <p:cNvSpPr txBox="1"/>
          <p:nvPr/>
        </p:nvSpPr>
        <p:spPr>
          <a:xfrm>
            <a:off x="7145655" y="3998913"/>
            <a:ext cx="804863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a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9223" name="文本框 5"/>
          <p:cNvSpPr txBox="1"/>
          <p:nvPr/>
        </p:nvSpPr>
        <p:spPr>
          <a:xfrm>
            <a:off x="7289165" y="7745730"/>
            <a:ext cx="839788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b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9224" name="文本框 6"/>
          <p:cNvSpPr txBox="1"/>
          <p:nvPr/>
        </p:nvSpPr>
        <p:spPr>
          <a:xfrm>
            <a:off x="525145" y="4852670"/>
            <a:ext cx="2723515" cy="22860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（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a</a:t>
            </a: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）左转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90</a:t>
            </a: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度弯方向盘转角随时间变化关系曲线</a:t>
            </a:r>
            <a:endParaRPr lang="zh-CN" altLang="en-US" sz="20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/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（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b</a:t>
            </a: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）左转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90</a:t>
            </a: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度弯方向盘角速率随时间变化关系曲线</a:t>
            </a:r>
            <a:endParaRPr lang="en-US" altLang="zh-CN" sz="20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en-US" altLang="zh-CN" sz="12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120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9227" name="内容占位符 3"/>
          <p:cNvSpPr>
            <a:spLocks noGrp="1"/>
          </p:cNvSpPr>
          <p:nvPr/>
        </p:nvSpPr>
        <p:spPr>
          <a:xfrm>
            <a:off x="-179705" y="911225"/>
            <a:ext cx="3324860" cy="8794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/>
          <a:lstStyle/>
          <a:p>
            <a:pPr lvl="0" algn="ctr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1. 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助力模式测试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 algn="ctr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(1) 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左转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90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细黑" panose="02010600040101010101" charset="-122"/>
              </a:rPr>
              <a:t>度弯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</p:txBody>
      </p:sp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6" name="图片 26" descr="LOGO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12575" y="174625"/>
            <a:ext cx="4841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7" name="矩形 18"/>
          <p:cNvSpPr>
            <a:spLocks noChangeArrowheads="1"/>
          </p:cNvSpPr>
          <p:nvPr/>
        </p:nvSpPr>
        <p:spPr bwMode="auto">
          <a:xfrm flipV="1">
            <a:off x="0" y="0"/>
            <a:ext cx="12196763" cy="133350"/>
          </a:xfrm>
          <a:prstGeom prst="rect">
            <a:avLst/>
          </a:prstGeom>
          <a:solidFill>
            <a:srgbClr val="006BBC"/>
          </a:solidFill>
          <a:ln w="9525" algn="ctr">
            <a:noFill/>
            <a:round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8688" name="组合 19"/>
          <p:cNvGrpSpPr/>
          <p:nvPr/>
        </p:nvGrpSpPr>
        <p:grpSpPr bwMode="auto">
          <a:xfrm>
            <a:off x="0" y="8291513"/>
            <a:ext cx="12196763" cy="133350"/>
            <a:chOff x="0" y="6750050"/>
            <a:chExt cx="12196763" cy="107950"/>
          </a:xfrm>
        </p:grpSpPr>
        <p:sp>
          <p:nvSpPr>
            <p:cNvPr id="28689" name="矩形 20"/>
            <p:cNvSpPr>
              <a:spLocks noChangeArrowheads="1"/>
            </p:cNvSpPr>
            <p:nvPr/>
          </p:nvSpPr>
          <p:spPr bwMode="auto">
            <a:xfrm>
              <a:off x="0" y="6750050"/>
              <a:ext cx="1655763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平行四边形 21"/>
            <p:cNvSpPr>
              <a:spLocks noChangeArrowheads="1"/>
            </p:cNvSpPr>
            <p:nvPr/>
          </p:nvSpPr>
          <p:spPr bwMode="auto">
            <a:xfrm>
              <a:off x="1489869" y="6750050"/>
              <a:ext cx="284162" cy="107950"/>
            </a:xfrm>
            <a:prstGeom prst="parallelogram">
              <a:avLst>
                <a:gd name="adj" fmla="val 24995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平行四边形 22"/>
            <p:cNvSpPr>
              <a:spLocks noChangeArrowheads="1"/>
            </p:cNvSpPr>
            <p:nvPr/>
          </p:nvSpPr>
          <p:spPr bwMode="auto">
            <a:xfrm>
              <a:off x="1885933" y="6750050"/>
              <a:ext cx="180000" cy="107950"/>
            </a:xfrm>
            <a:prstGeom prst="parallelogram">
              <a:avLst>
                <a:gd name="adj" fmla="val 25004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2" name="平行四边形 23"/>
            <p:cNvSpPr>
              <a:spLocks noChangeArrowheads="1"/>
            </p:cNvSpPr>
            <p:nvPr/>
          </p:nvSpPr>
          <p:spPr bwMode="auto">
            <a:xfrm>
              <a:off x="2155973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3" name="平行四边形 24"/>
            <p:cNvSpPr>
              <a:spLocks noChangeArrowheads="1"/>
            </p:cNvSpPr>
            <p:nvPr/>
          </p:nvSpPr>
          <p:spPr bwMode="auto">
            <a:xfrm>
              <a:off x="2497981" y="6750050"/>
              <a:ext cx="270000" cy="107950"/>
            </a:xfrm>
            <a:prstGeom prst="parallelogram">
              <a:avLst>
                <a:gd name="adj" fmla="val 25000"/>
              </a:avLst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4" name="矩形 25"/>
            <p:cNvSpPr>
              <a:spLocks noChangeArrowheads="1"/>
            </p:cNvSpPr>
            <p:nvPr/>
          </p:nvSpPr>
          <p:spPr bwMode="auto">
            <a:xfrm>
              <a:off x="2714005" y="6750050"/>
              <a:ext cx="9482758" cy="107950"/>
            </a:xfrm>
            <a:prstGeom prst="rect">
              <a:avLst/>
            </a:prstGeom>
            <a:solidFill>
              <a:srgbClr val="006BBC"/>
            </a:solidFill>
            <a:ln w="9525" algn="ctr">
              <a:noFill/>
              <a:round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41987" name="Freeform 5"/>
          <p:cNvSpPr/>
          <p:nvPr/>
        </p:nvSpPr>
        <p:spPr bwMode="auto">
          <a:xfrm>
            <a:off x="269875" y="174625"/>
            <a:ext cx="261938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8" name="Freeform 6"/>
          <p:cNvSpPr/>
          <p:nvPr/>
        </p:nvSpPr>
        <p:spPr bwMode="auto">
          <a:xfrm>
            <a:off x="441325" y="387350"/>
            <a:ext cx="263525" cy="328613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9" name="Freeform 7"/>
          <p:cNvSpPr/>
          <p:nvPr/>
        </p:nvSpPr>
        <p:spPr bwMode="auto">
          <a:xfrm>
            <a:off x="265113" y="611188"/>
            <a:ext cx="261937" cy="327025"/>
          </a:xfrm>
          <a:custGeom>
            <a:avLst/>
            <a:gdLst>
              <a:gd name="T0" fmla="*/ 2147483647 w 295"/>
              <a:gd name="T1" fmla="*/ 2147483647 h 295"/>
              <a:gd name="T2" fmla="*/ 2147483647 w 295"/>
              <a:gd name="T3" fmla="*/ 2147483647 h 295"/>
              <a:gd name="T4" fmla="*/ 2147483647 w 295"/>
              <a:gd name="T5" fmla="*/ 2147483647 h 295"/>
              <a:gd name="T6" fmla="*/ 2147483647 w 295"/>
              <a:gd name="T7" fmla="*/ 2147483647 h 295"/>
              <a:gd name="T8" fmla="*/ 2147483647 w 295"/>
              <a:gd name="T9" fmla="*/ 2147483647 h 295"/>
              <a:gd name="T10" fmla="*/ 2147483647 w 295"/>
              <a:gd name="T11" fmla="*/ 2147483647 h 295"/>
              <a:gd name="T12" fmla="*/ 2147483647 w 295"/>
              <a:gd name="T13" fmla="*/ 2147483647 h 295"/>
              <a:gd name="T14" fmla="*/ 2147483647 w 295"/>
              <a:gd name="T15" fmla="*/ 2147483647 h 295"/>
              <a:gd name="T16" fmla="*/ 2147483647 w 295"/>
              <a:gd name="T17" fmla="*/ 2147483647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5"/>
              <a:gd name="T28" fmla="*/ 0 h 295"/>
              <a:gd name="T29" fmla="*/ 295 w 295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4085" y="259080"/>
            <a:ext cx="35052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改装方案</a:t>
            </a:r>
            <a:endParaRPr lang="zh-CN" altLang="en-US" sz="2800" b="1"/>
          </a:p>
        </p:txBody>
      </p:sp>
      <p:sp>
        <p:nvSpPr>
          <p:cNvPr id="10241" name="文本框 1"/>
          <p:cNvSpPr txBox="1"/>
          <p:nvPr/>
        </p:nvSpPr>
        <p:spPr>
          <a:xfrm>
            <a:off x="5867400" y="1196975"/>
            <a:ext cx="2365375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endParaRPr lang="zh-CN" altLang="en-US" sz="1400" i="0"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 sz="1400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pic>
        <p:nvPicPr>
          <p:cNvPr id="10244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2340" y="387350"/>
            <a:ext cx="7759700" cy="338836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45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8205" y="4148455"/>
            <a:ext cx="8126095" cy="36925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46" name="文本框 5"/>
          <p:cNvSpPr txBox="1"/>
          <p:nvPr/>
        </p:nvSpPr>
        <p:spPr>
          <a:xfrm>
            <a:off x="6917690" y="3752533"/>
            <a:ext cx="912813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a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0247" name="文本框 6"/>
          <p:cNvSpPr txBox="1"/>
          <p:nvPr/>
        </p:nvSpPr>
        <p:spPr>
          <a:xfrm>
            <a:off x="7091363" y="7840980"/>
            <a:ext cx="782637" cy="3194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（</a:t>
            </a:r>
            <a:r>
              <a:rPr lang="en-US" altLang="zh-CN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b</a:t>
            </a:r>
            <a:r>
              <a:rPr lang="zh-CN" altLang="en-US" sz="1400" i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华文细黑" panose="02010600040101010101" charset="-122"/>
                <a:sym typeface="华文细黑" panose="02010600040101010101" charset="-122"/>
              </a:rPr>
              <a:t>）</a:t>
            </a:r>
            <a:endParaRPr lang="zh-CN" altLang="en-US" sz="1400" i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0248" name="文本框 7"/>
          <p:cNvSpPr txBox="1"/>
          <p:nvPr/>
        </p:nvSpPr>
        <p:spPr>
          <a:xfrm>
            <a:off x="279400" y="5328603"/>
            <a:ext cx="2457450" cy="23774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（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a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）右转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90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度弯方向盘转角随时间变化关系曲线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/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（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b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）右转</a:t>
            </a:r>
            <a:r>
              <a:rPr lang="en-US" altLang="zh-CN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90</a:t>
            </a:r>
            <a:r>
              <a:rPr lang="zh-CN" altLang="en-US" sz="2000" i="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度弯方向盘角速率随时间变化关系曲线</a:t>
            </a:r>
            <a:endParaRPr lang="zh-CN" altLang="en-US" sz="2000" i="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/>
            <a:endParaRPr lang="en-US" altLang="zh-CN" sz="12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  <p:sp>
        <p:nvSpPr>
          <p:cNvPr id="10242" name="内容占位符 3"/>
          <p:cNvSpPr>
            <a:spLocks noGrp="1"/>
          </p:cNvSpPr>
          <p:nvPr/>
        </p:nvSpPr>
        <p:spPr>
          <a:xfrm>
            <a:off x="-107950" y="1341438"/>
            <a:ext cx="2884488" cy="8794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/>
          <a:lstStyle>
            <a:lvl1pPr marL="0" lvl="0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1pPr>
            <a:lvl2pPr marL="342900" lvl="1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2pPr>
            <a:lvl3pPr marL="685800" lvl="2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3pPr>
            <a:lvl4pPr marL="1028700" lvl="3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4pPr>
            <a:lvl5pPr marL="1371600" lvl="4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5pPr>
            <a:lvl6pPr marL="1714500" lvl="5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6pPr>
            <a:lvl7pPr marL="2057400" lvl="6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7pPr>
            <a:lvl8pPr marL="2400300" lvl="7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8pPr>
            <a:lvl9pPr marL="2743200" lvl="8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华文细黑" panose="02010600040101010101" charset="-122"/>
              </a:defRPr>
            </a:lvl9pPr>
          </a:lstStyle>
          <a:p>
            <a:pPr defTabSz="0">
              <a:buFont typeface="Wingdings" panose="05000000000000000000" pitchFamily="2" charset="2"/>
              <a:buNone/>
            </a:pP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1. 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助力模式测试</a:t>
            </a:r>
            <a:endParaRPr lang="zh-CN" altLang="en-US" sz="2000" kern="120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  <a:sym typeface="华文细黑" panose="02010600040101010101" charset="-122"/>
            </a:endParaRPr>
          </a:p>
          <a:p>
            <a:pPr defTabSz="0">
              <a:buFont typeface="Wingdings" panose="05000000000000000000" pitchFamily="2" charset="2"/>
              <a:buNone/>
            </a:pP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(2) 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右转</a:t>
            </a:r>
            <a:r>
              <a:rPr lang="en-US" altLang="zh-CN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90</a:t>
            </a:r>
            <a:r>
              <a:rPr lang="zh-CN" altLang="en-US" sz="2000" kern="1200" dirty="0">
                <a:solidFill>
                  <a:schemeClr val="accent6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华文细黑" panose="02010600040101010101" charset="-122"/>
              </a:rPr>
              <a:t>度弯</a:t>
            </a:r>
            <a:endParaRPr lang="zh-CN" altLang="en-US" sz="2000" kern="1200" dirty="0">
              <a:solidFill>
                <a:schemeClr val="accent6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  <a:sym typeface="华文细黑" panose="02010600040101010101" charset="-122"/>
            </a:endParaRPr>
          </a:p>
        </p:txBody>
      </p:sp>
      <p:sp>
        <p:nvSpPr>
          <p:cNvPr id="10243" name="文本框 4"/>
          <p:cNvSpPr txBox="1"/>
          <p:nvPr/>
        </p:nvSpPr>
        <p:spPr>
          <a:xfrm>
            <a:off x="251460" y="2423160"/>
            <a:ext cx="3079750" cy="219456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车速：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20km/h</a:t>
            </a:r>
            <a:endParaRPr lang="en-US" altLang="zh-CN" sz="20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最大方向盘转角：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315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  </a:t>
            </a:r>
            <a:endParaRPr lang="en-US" altLang="zh-CN" sz="20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平均角速率：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203.23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/s</a:t>
            </a:r>
            <a:endParaRPr lang="en-US" altLang="zh-CN" sz="20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最大角速率：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40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/>
              </a:rPr>
              <a:t></a:t>
            </a:r>
            <a:r>
              <a:rPr lang="en-US" altLang="zh-CN" sz="2000" i="0" dirty="0">
                <a:solidFill>
                  <a:srgbClr val="30311D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/s</a:t>
            </a:r>
            <a:endParaRPr lang="en-US" altLang="zh-CN" sz="2000" i="0" dirty="0">
              <a:solidFill>
                <a:srgbClr val="30311D"/>
              </a:solidFill>
              <a:latin typeface="宋体" panose="02010600030101010101" pitchFamily="2" charset="-122"/>
              <a:ea typeface="宋体" panose="02010600030101010101" pitchFamily="2" charset="-122"/>
              <a:sym typeface="华文细黑" panose="02010600040101010101" charset="-122"/>
            </a:endParaRPr>
          </a:p>
          <a:p>
            <a:pPr lvl="0"/>
            <a:endParaRPr lang="zh-CN" altLang="en-US">
              <a:latin typeface="Arial" panose="020B0604020202020204" pitchFamily="34" charset="0"/>
              <a:ea typeface="华文细黑" panose="02010600040101010101" charset="-122"/>
              <a:sym typeface="华文细黑" panose="02010600040101010101" charset="-122"/>
            </a:endParaRPr>
          </a:p>
        </p:txBody>
      </p:sp>
    </p:spTree>
  </p:cSld>
  <p:clrMapOvr>
    <a:masterClrMapping/>
  </p:clrMapOvr>
  <p:transition spd="slow" advTm="5289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">
      <a:dk1>
        <a:srgbClr val="005788"/>
      </a:dk1>
      <a:lt1>
        <a:srgbClr val="90C432"/>
      </a:lt1>
      <a:dk2>
        <a:srgbClr val="F9C900"/>
      </a:dk2>
      <a:lt2>
        <a:srgbClr val="ED255E"/>
      </a:lt2>
      <a:accent1>
        <a:srgbClr val="484849"/>
      </a:accent1>
      <a:accent2>
        <a:srgbClr val="FFFFFF"/>
      </a:accent2>
      <a:accent3>
        <a:srgbClr val="C6DEAD"/>
      </a:accent3>
      <a:accent4>
        <a:srgbClr val="004973"/>
      </a:accent4>
      <a:accent5>
        <a:srgbClr val="B1B1B1"/>
      </a:accent5>
      <a:accent6>
        <a:srgbClr val="E7E7E7"/>
      </a:accent6>
      <a:hlink>
        <a:srgbClr val="ED255E"/>
      </a:hlink>
      <a:folHlink>
        <a:srgbClr val="484849"/>
      </a:folHlink>
    </a:clrScheme>
    <a:fontScheme name="1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solidFill>
            <a:schemeClr val="accent1">
              <a:lumMod val="40000"/>
              <a:lumOff val="60000"/>
            </a:schemeClr>
          </a:solidFill>
          <a:miter lim="800000"/>
        </a:ln>
      </a:spPr>
      <a:bodyPr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">
      <a:dk1>
        <a:srgbClr val="005788"/>
      </a:dk1>
      <a:lt1>
        <a:srgbClr val="90C432"/>
      </a:lt1>
      <a:dk2>
        <a:srgbClr val="F9C900"/>
      </a:dk2>
      <a:lt2>
        <a:srgbClr val="ED255E"/>
      </a:lt2>
      <a:accent1>
        <a:srgbClr val="484849"/>
      </a:accent1>
      <a:accent2>
        <a:srgbClr val="FFFFFF"/>
      </a:accent2>
      <a:accent3>
        <a:srgbClr val="C6DEAD"/>
      </a:accent3>
      <a:accent4>
        <a:srgbClr val="004973"/>
      </a:accent4>
      <a:accent5>
        <a:srgbClr val="B1B1B1"/>
      </a:accent5>
      <a:accent6>
        <a:srgbClr val="E7E7E7"/>
      </a:accent6>
      <a:hlink>
        <a:srgbClr val="ED255E"/>
      </a:hlink>
      <a:folHlink>
        <a:srgbClr val="484849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">
      <a:dk1>
        <a:srgbClr val="005788"/>
      </a:dk1>
      <a:lt1>
        <a:srgbClr val="90C432"/>
      </a:lt1>
      <a:dk2>
        <a:srgbClr val="F9C900"/>
      </a:dk2>
      <a:lt2>
        <a:srgbClr val="ED255E"/>
      </a:lt2>
      <a:accent1>
        <a:srgbClr val="484849"/>
      </a:accent1>
      <a:accent2>
        <a:srgbClr val="FFFFFF"/>
      </a:accent2>
      <a:accent3>
        <a:srgbClr val="C6DEAD"/>
      </a:accent3>
      <a:accent4>
        <a:srgbClr val="004973"/>
      </a:accent4>
      <a:accent5>
        <a:srgbClr val="B1B1B1"/>
      </a:accent5>
      <a:accent6>
        <a:srgbClr val="E7E7E7"/>
      </a:accent6>
      <a:hlink>
        <a:srgbClr val="ED255E"/>
      </a:hlink>
      <a:folHlink>
        <a:srgbClr val="484849"/>
      </a:folHlink>
    </a:clrScheme>
    <a:fontScheme name="3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2457</Words>
  <Application>WPS 演示</Application>
  <PresentationFormat>自定义</PresentationFormat>
  <Paragraphs>301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仿宋_GB2312</vt:lpstr>
      <vt:lpstr>Franklin Gothic Medium</vt:lpstr>
      <vt:lpstr>Calibri</vt:lpstr>
      <vt:lpstr>华文细黑</vt:lpstr>
      <vt:lpstr>华文新魏</vt:lpstr>
      <vt:lpstr>Symbol</vt:lpstr>
      <vt:lpstr>Times New Roman</vt:lpstr>
      <vt:lpstr>Arial Unicode MS</vt:lpstr>
      <vt:lpstr>Franklin Gothic Book</vt:lpstr>
      <vt:lpstr>黑体</vt:lpstr>
      <vt:lpstr>仿宋</vt:lpstr>
      <vt:lpstr>1_默认设计模板</vt:lpstr>
      <vt:lpstr>2_默认设计模板</vt:lpstr>
      <vt:lpstr>3_默认设计模板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DKLXY</dc:creator>
  <cp:lastModifiedBy>DKLXY</cp:lastModifiedBy>
  <cp:revision>125</cp:revision>
  <dcterms:created xsi:type="dcterms:W3CDTF">2016-11-16T06:50:00Z</dcterms:created>
  <dcterms:modified xsi:type="dcterms:W3CDTF">2017-06-22T08:45:42Z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000800faee0000000000010270200207f7000400038000</vt:lpwstr>
  </property>
  <property fmtid="{D5CDD505-2E9C-101B-9397-08002B2CF9AE}" pid="3" name="KSOProductBuildVer">
    <vt:lpwstr>2052-10.1.0.6554</vt:lpwstr>
  </property>
</Properties>
</file>